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60"/>
  </p:notesMasterIdLst>
  <p:sldIdLst>
    <p:sldId id="257" r:id="rId2"/>
    <p:sldId id="259" r:id="rId3"/>
    <p:sldId id="295" r:id="rId4"/>
    <p:sldId id="304" r:id="rId5"/>
    <p:sldId id="296" r:id="rId6"/>
    <p:sldId id="303" r:id="rId7"/>
    <p:sldId id="302" r:id="rId8"/>
    <p:sldId id="301" r:id="rId9"/>
    <p:sldId id="300" r:id="rId10"/>
    <p:sldId id="299" r:id="rId11"/>
    <p:sldId id="298" r:id="rId12"/>
    <p:sldId id="308" r:id="rId13"/>
    <p:sldId id="309" r:id="rId14"/>
    <p:sldId id="310" r:id="rId15"/>
    <p:sldId id="320" r:id="rId16"/>
    <p:sldId id="311" r:id="rId17"/>
    <p:sldId id="312" r:id="rId18"/>
    <p:sldId id="316" r:id="rId19"/>
    <p:sldId id="317" r:id="rId20"/>
    <p:sldId id="318" r:id="rId21"/>
    <p:sldId id="319" r:id="rId22"/>
    <p:sldId id="314" r:id="rId23"/>
    <p:sldId id="315" r:id="rId24"/>
    <p:sldId id="321" r:id="rId25"/>
    <p:sldId id="261"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62"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9071D-8E36-445E-929F-467673DC66AB}" type="datetimeFigureOut">
              <a:rPr lang="ru-RU" smtClean="0"/>
              <a:t>05.09.2016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53B76-C7C1-4042-A15B-8041EC618AB8}" type="slidenum">
              <a:rPr lang="ru-RU" smtClean="0"/>
              <a:t>‹#›</a:t>
            </a:fld>
            <a:endParaRPr lang="ru-RU"/>
          </a:p>
        </p:txBody>
      </p:sp>
    </p:spTree>
    <p:extLst>
      <p:ext uri="{BB962C8B-B14F-4D97-AF65-F5344CB8AC3E}">
        <p14:creationId xmlns:p14="http://schemas.microsoft.com/office/powerpoint/2010/main" val="118251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E153B76-C7C1-4042-A15B-8041EC618AB8}" type="slidenum">
              <a:rPr lang="ru-RU" smtClean="0"/>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05.09.2016</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05.09.2016</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54C28AA9-11CA-4751-94B9-FFC319E5510C}" type="slidenum">
              <a:rPr lang="ru-RU"/>
              <a:pPr>
                <a:defRPr/>
              </a:pPr>
              <a:t>‹#›</a:t>
            </a:fld>
            <a:endParaRPr lang="ru-RU"/>
          </a:p>
        </p:txBody>
      </p:sp>
      <p:sp>
        <p:nvSpPr>
          <p:cNvPr id="8"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05.09.2016</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05.09.2016</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05.09.2016</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05.09.2016</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05.09.2016</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5.png"/><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t.alchevsk.net/uploads/posts/2008-05/1211955420_news_16029_1_md.jpg" TargetMode="Externa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4.xml"/><Relationship Id="rId4" Type="http://schemas.openxmlformats.org/officeDocument/2006/relationships/image" Target="../media/image51.gif"/></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gif"/><Relationship Id="rId4" Type="http://schemas.openxmlformats.org/officeDocument/2006/relationships/image" Target="../media/image54.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1.w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gif"/><Relationship Id="rId7"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7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7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7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ru.wikipedia.org/wiki/%D0%A4%D0%B0%D0%B9%D0%BB:Ohm's_Law_with_Voltage_source.svg" TargetMode="External"/><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ru.wikipedia.org/wiki/%D0%A4%D0%B0%D0%B9%D0%BB:Ohm's_law_triangle.PNG" TargetMode="Externa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7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7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hyperlink" Target="http://www.miruma.ru/elektricheskiy-tok-v-razlichnyih-sredah/" TargetMode="External"/><Relationship Id="rId3" Type="http://schemas.openxmlformats.org/officeDocument/2006/relationships/hyperlink" Target="http://fipi.ru/view/sections/92/docs/" TargetMode="External"/><Relationship Id="rId7" Type="http://schemas.openxmlformats.org/officeDocument/2006/relationships/hyperlink" Target="http://www.miruma.ru/rubric/encyclopedia/science/physics/" TargetMode="External"/><Relationship Id="rId2" Type="http://schemas.openxmlformats.org/officeDocument/2006/relationships/hyperlink" Target="http://egephizika/" TargetMode="External"/><Relationship Id="rId1" Type="http://schemas.openxmlformats.org/officeDocument/2006/relationships/slideLayout" Target="../slideLayouts/slideLayout9.xml"/><Relationship Id="rId6" Type="http://schemas.openxmlformats.org/officeDocument/2006/relationships/hyperlink" Target="http://www.miruma.ru/rubric/video/" TargetMode="External"/><Relationship Id="rId5" Type="http://schemas.openxmlformats.org/officeDocument/2006/relationships/hyperlink" Target="http://fizluk.lunatic.kz/index.php?option=com_content&amp;view=article&amp;id=27&amp;Itemid=30&amp;lang=ru" TargetMode="External"/><Relationship Id="rId4" Type="http://schemas.openxmlformats.org/officeDocument/2006/relationships/hyperlink" Target="http://www.mukhin.ru/stroysovet/electro/001.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5.xml"/><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556792"/>
            <a:ext cx="8136904" cy="1894362"/>
          </a:xfrm>
        </p:spPr>
        <p:txBody>
          <a:bodyPr>
            <a:normAutofit fontScale="90000"/>
          </a:bodyPr>
          <a:lstStyle/>
          <a:p>
            <a:pPr algn="ctr"/>
            <a:r>
              <a:rPr lang="ru-RU" dirty="0" smtClean="0"/>
              <a:t/>
            </a:r>
            <a:br>
              <a:rPr lang="ru-RU" dirty="0" smtClean="0"/>
            </a:br>
            <a:r>
              <a:rPr lang="ru-RU" sz="4900" b="1" i="1" dirty="0" smtClean="0"/>
              <a:t>ЗАКОНЫ ПОСТОЯННОГО ТОКА 	</a:t>
            </a:r>
            <a:br>
              <a:rPr lang="ru-RU" sz="4900" b="1" i="1" dirty="0" smtClean="0"/>
            </a:br>
            <a:r>
              <a:rPr lang="ru-RU" sz="4900" b="1" dirty="0" smtClean="0"/>
              <a:t>Подготовка к ЕГЭ</a:t>
            </a:r>
            <a:endParaRPr lang="ru-RU" sz="49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Мощность электрического тока</a:t>
            </a:r>
            <a:endParaRPr lang="ru-RU" dirty="0"/>
          </a:p>
        </p:txBody>
      </p:sp>
      <p:sp>
        <p:nvSpPr>
          <p:cNvPr id="3" name="Содержимое 2"/>
          <p:cNvSpPr>
            <a:spLocks noGrp="1"/>
          </p:cNvSpPr>
          <p:nvPr>
            <p:ph sz="quarter" idx="1"/>
          </p:nvPr>
        </p:nvSpPr>
        <p:spPr>
          <a:xfrm>
            <a:off x="142844" y="1571612"/>
            <a:ext cx="4786346" cy="5143536"/>
          </a:xfrm>
        </p:spPr>
        <p:txBody>
          <a:bodyPr>
            <a:normAutofit lnSpcReduction="10000"/>
          </a:bodyPr>
          <a:lstStyle/>
          <a:p>
            <a:r>
              <a:rPr lang="ru-RU" b="1" dirty="0" smtClean="0">
                <a:solidFill>
                  <a:srgbClr val="FF0000"/>
                </a:solidFill>
              </a:rPr>
              <a:t>Мощность</a:t>
            </a:r>
            <a:r>
              <a:rPr lang="ru-RU" dirty="0" smtClean="0"/>
              <a:t> электрического тока:</a:t>
            </a:r>
          </a:p>
          <a:p>
            <a:r>
              <a:rPr lang="ru-RU" dirty="0" smtClean="0"/>
              <a:t>Мощность выражается в </a:t>
            </a:r>
            <a:r>
              <a:rPr lang="ru-RU" b="1" dirty="0" smtClean="0">
                <a:solidFill>
                  <a:srgbClr val="FF0000"/>
                </a:solidFill>
              </a:rPr>
              <a:t>ваттах</a:t>
            </a:r>
            <a:r>
              <a:rPr lang="ru-RU" dirty="0" smtClean="0"/>
              <a:t> (Вт).</a:t>
            </a:r>
          </a:p>
          <a:p>
            <a:r>
              <a:rPr lang="ru-RU" b="1" dirty="0" smtClean="0">
                <a:solidFill>
                  <a:srgbClr val="FF0000"/>
                </a:solidFill>
              </a:rPr>
              <a:t>Полная мощность источника</a:t>
            </a:r>
          </a:p>
          <a:p>
            <a:r>
              <a:rPr lang="ru-RU" b="1" dirty="0" smtClean="0">
                <a:solidFill>
                  <a:srgbClr val="FF0000"/>
                </a:solidFill>
              </a:rPr>
              <a:t>Мощность во внешней цепи </a:t>
            </a:r>
          </a:p>
          <a:p>
            <a:r>
              <a:rPr lang="ru-RU" b="1" dirty="0" smtClean="0">
                <a:solidFill>
                  <a:srgbClr val="FF0000"/>
                </a:solidFill>
              </a:rPr>
              <a:t>Коэффициентом полезного действия источника</a:t>
            </a:r>
            <a:endParaRPr lang="ru-RU" b="1" i="1" dirty="0" smtClean="0">
              <a:solidFill>
                <a:srgbClr val="FF0000"/>
              </a:solidFill>
            </a:endParaRPr>
          </a:p>
        </p:txBody>
      </p:sp>
      <p:pic>
        <p:nvPicPr>
          <p:cNvPr id="4" name="Picture 2" descr="C:\Program Files\Physicon\Open Physics 2.5 part 2\content\javagifs\63166759398317-1.gif"/>
          <p:cNvPicPr>
            <a:picLocks noChangeAspect="1" noChangeArrowheads="1"/>
          </p:cNvPicPr>
          <p:nvPr/>
        </p:nvPicPr>
        <p:blipFill>
          <a:blip r:embed="rId2"/>
          <a:srcRect/>
          <a:stretch>
            <a:fillRect/>
          </a:stretch>
        </p:blipFill>
        <p:spPr bwMode="auto">
          <a:xfrm>
            <a:off x="5429256" y="1500174"/>
            <a:ext cx="3437953" cy="1000132"/>
          </a:xfrm>
          <a:prstGeom prst="rect">
            <a:avLst/>
          </a:prstGeom>
          <a:noFill/>
          <a:effectLst>
            <a:glow rad="228600">
              <a:schemeClr val="accent5">
                <a:satMod val="175000"/>
                <a:alpha val="40000"/>
              </a:schemeClr>
            </a:glow>
          </a:effectLst>
        </p:spPr>
      </p:pic>
      <p:pic>
        <p:nvPicPr>
          <p:cNvPr id="5" name="Picture 4" descr="C:\Program Files\Physicon\Open Physics 2.5 part 2\content\javagifs\63166759398520-2.gif"/>
          <p:cNvPicPr>
            <a:picLocks noChangeAspect="1" noChangeArrowheads="1"/>
          </p:cNvPicPr>
          <p:nvPr/>
        </p:nvPicPr>
        <p:blipFill>
          <a:blip r:embed="rId3"/>
          <a:srcRect/>
          <a:stretch>
            <a:fillRect/>
          </a:stretch>
        </p:blipFill>
        <p:spPr bwMode="auto">
          <a:xfrm>
            <a:off x="6000760" y="2643182"/>
            <a:ext cx="2357454" cy="983981"/>
          </a:xfrm>
          <a:prstGeom prst="rect">
            <a:avLst/>
          </a:prstGeom>
          <a:noFill/>
          <a:effectLst>
            <a:glow rad="228600">
              <a:schemeClr val="accent5">
                <a:satMod val="175000"/>
                <a:alpha val="40000"/>
              </a:schemeClr>
            </a:glow>
          </a:effectLst>
        </p:spPr>
      </p:pic>
      <p:pic>
        <p:nvPicPr>
          <p:cNvPr id="6" name="Picture 6" descr="C:\Program Files\Physicon\Open Physics 2.5 part 2\content\javagifs\63166759398520-3.gif"/>
          <p:cNvPicPr>
            <a:picLocks noChangeAspect="1" noChangeArrowheads="1"/>
          </p:cNvPicPr>
          <p:nvPr/>
        </p:nvPicPr>
        <p:blipFill>
          <a:blip r:embed="rId4"/>
          <a:srcRect/>
          <a:stretch>
            <a:fillRect/>
          </a:stretch>
        </p:blipFill>
        <p:spPr bwMode="auto">
          <a:xfrm>
            <a:off x="5357818" y="3786190"/>
            <a:ext cx="3428929" cy="928670"/>
          </a:xfrm>
          <a:prstGeom prst="rect">
            <a:avLst/>
          </a:prstGeom>
          <a:noFill/>
          <a:effectLst>
            <a:glow rad="228600">
              <a:schemeClr val="accent5">
                <a:satMod val="175000"/>
                <a:alpha val="40000"/>
              </a:schemeClr>
            </a:glow>
          </a:effectLst>
        </p:spPr>
      </p:pic>
      <p:pic>
        <p:nvPicPr>
          <p:cNvPr id="7" name="Picture 8" descr="C:\Program Files\Physicon\Open Physics 2.5 part 2\content\javagifs\63166759398535-4.gif"/>
          <p:cNvPicPr>
            <a:picLocks noChangeAspect="1" noChangeArrowheads="1"/>
          </p:cNvPicPr>
          <p:nvPr/>
        </p:nvPicPr>
        <p:blipFill>
          <a:blip r:embed="rId5"/>
          <a:srcRect/>
          <a:stretch>
            <a:fillRect/>
          </a:stretch>
        </p:blipFill>
        <p:spPr bwMode="auto">
          <a:xfrm>
            <a:off x="4143372" y="5072074"/>
            <a:ext cx="1214446" cy="1133483"/>
          </a:xfrm>
          <a:prstGeom prst="rect">
            <a:avLst/>
          </a:prstGeom>
          <a:noFill/>
          <a:effectLst>
            <a:glow rad="228600">
              <a:schemeClr val="accent5">
                <a:satMod val="175000"/>
                <a:alpha val="40000"/>
              </a:schemeClr>
            </a:glow>
          </a:effectLst>
        </p:spPr>
      </p:pic>
      <p:pic>
        <p:nvPicPr>
          <p:cNvPr id="8" name="Picture 10" descr="C:\Program Files\Physicon\Open Physics 2.5 part 2\content\javagifs\63166759398551-5.gif"/>
          <p:cNvPicPr>
            <a:picLocks noChangeAspect="1" noChangeArrowheads="1"/>
          </p:cNvPicPr>
          <p:nvPr/>
        </p:nvPicPr>
        <p:blipFill>
          <a:blip r:embed="rId6"/>
          <a:srcRect/>
          <a:stretch>
            <a:fillRect/>
          </a:stretch>
        </p:blipFill>
        <p:spPr bwMode="auto">
          <a:xfrm>
            <a:off x="5594007" y="5143512"/>
            <a:ext cx="3335711" cy="928694"/>
          </a:xfrm>
          <a:prstGeom prst="rect">
            <a:avLst/>
          </a:prstGeom>
          <a:noFill/>
          <a:effectLst>
            <a:glow rad="228600">
              <a:schemeClr val="accent5">
                <a:satMod val="175000"/>
                <a:alpha val="40000"/>
              </a:schemeClr>
            </a:glow>
          </a:effectLst>
        </p:spPr>
      </p:pic>
      <p:pic>
        <p:nvPicPr>
          <p:cNvPr id="63489" name="Picture 1"/>
          <p:cNvPicPr>
            <a:picLocks noChangeAspect="1" noChangeArrowheads="1"/>
          </p:cNvPicPr>
          <p:nvPr/>
        </p:nvPicPr>
        <p:blipFill>
          <a:blip r:embed="rId7"/>
          <a:srcRect/>
          <a:stretch>
            <a:fillRect/>
          </a:stretch>
        </p:blipFill>
        <p:spPr bwMode="auto">
          <a:xfrm>
            <a:off x="357158" y="1714488"/>
            <a:ext cx="8629061" cy="45720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3489"/>
                                        </p:tgtEl>
                                        <p:attrNameLst>
                                          <p:attrName>style.visibility</p:attrName>
                                        </p:attrNameLst>
                                      </p:cBhvr>
                                      <p:to>
                                        <p:strVal val="visible"/>
                                      </p:to>
                                    </p:set>
                                    <p:anim calcmode="lin" valueType="num">
                                      <p:cBhvr additive="base">
                                        <p:cTn id="67" dur="500" fill="hold"/>
                                        <p:tgtEl>
                                          <p:spTgt spid="63489"/>
                                        </p:tgtEl>
                                        <p:attrNameLst>
                                          <p:attrName>ppt_x</p:attrName>
                                        </p:attrNameLst>
                                      </p:cBhvr>
                                      <p:tavLst>
                                        <p:tav tm="0">
                                          <p:val>
                                            <p:strVal val="#ppt_x"/>
                                          </p:val>
                                        </p:tav>
                                        <p:tav tm="100000">
                                          <p:val>
                                            <p:strVal val="#ppt_x"/>
                                          </p:val>
                                        </p:tav>
                                      </p:tavLst>
                                    </p:anim>
                                    <p:anim calcmode="lin" valueType="num">
                                      <p:cBhvr additive="base">
                                        <p:cTn id="68" dur="500" fill="hold"/>
                                        <p:tgtEl>
                                          <p:spTgt spid="63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Носители электрического заряда в различных средах </a:t>
            </a:r>
            <a:endParaRPr lang="ru-RU" dirty="0"/>
          </a:p>
        </p:txBody>
      </p:sp>
      <p:sp>
        <p:nvSpPr>
          <p:cNvPr id="3" name="Содержимое 2"/>
          <p:cNvSpPr>
            <a:spLocks noGrp="1"/>
          </p:cNvSpPr>
          <p:nvPr>
            <p:ph sz="quarter" idx="1"/>
          </p:nvPr>
        </p:nvSpPr>
        <p:spPr/>
        <p:txBody>
          <a:bodyPr>
            <a:normAutofit/>
          </a:bodyPr>
          <a:lstStyle/>
          <a:p>
            <a:pPr>
              <a:buNone/>
            </a:pPr>
            <a:r>
              <a:rPr lang="ru-RU" sz="3200" dirty="0" smtClean="0"/>
              <a:t>Электрический ток может протекать в пяти </a:t>
            </a:r>
            <a:r>
              <a:rPr lang="ru-RU" sz="3200" b="1" dirty="0" smtClean="0">
                <a:solidFill>
                  <a:srgbClr val="FF0000"/>
                </a:solidFill>
              </a:rPr>
              <a:t>различных средах</a:t>
            </a:r>
            <a:r>
              <a:rPr lang="ru-RU" sz="3200" dirty="0" smtClean="0"/>
              <a:t>:</a:t>
            </a:r>
          </a:p>
          <a:p>
            <a:r>
              <a:rPr lang="ru-RU" sz="3200" dirty="0" smtClean="0"/>
              <a:t>Металлах </a:t>
            </a:r>
          </a:p>
          <a:p>
            <a:r>
              <a:rPr lang="ru-RU" sz="3200" dirty="0" smtClean="0"/>
              <a:t>Вакууме</a:t>
            </a:r>
          </a:p>
          <a:p>
            <a:r>
              <a:rPr lang="ru-RU" sz="3200" dirty="0" smtClean="0"/>
              <a:t>Полупроводниках </a:t>
            </a:r>
          </a:p>
          <a:p>
            <a:r>
              <a:rPr lang="ru-RU" sz="3200" dirty="0" smtClean="0"/>
              <a:t>Жидкостях</a:t>
            </a:r>
          </a:p>
          <a:p>
            <a:r>
              <a:rPr lang="ru-RU" sz="3200" dirty="0" smtClean="0"/>
              <a:t>Газах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6938728" y="500042"/>
            <a:ext cx="2205272" cy="928670"/>
          </a:xfrm>
          <a:prstGeom prst="rect">
            <a:avLst/>
          </a:prstGeom>
          <a:noFill/>
          <a:ln w="9525">
            <a:noFill/>
            <a:miter lim="800000"/>
            <a:headEnd/>
            <a:tailEnd/>
          </a:ln>
        </p:spPr>
      </p:pic>
      <p:sp>
        <p:nvSpPr>
          <p:cNvPr id="5122" name="Rectangle 2"/>
          <p:cNvSpPr>
            <a:spLocks noGrp="1" noChangeArrowheads="1"/>
          </p:cNvSpPr>
          <p:nvPr>
            <p:ph type="title"/>
          </p:nvPr>
        </p:nvSpPr>
        <p:spPr>
          <a:xfrm>
            <a:off x="0" y="0"/>
            <a:ext cx="4500562" cy="1484313"/>
          </a:xfrm>
        </p:spPr>
        <p:txBody>
          <a:bodyPr/>
          <a:lstStyle/>
          <a:p>
            <a:pPr algn="r" eaLnBrk="1" hangingPunct="1"/>
            <a:r>
              <a:rPr lang="ru-RU" sz="4000" dirty="0" smtClean="0">
                <a:solidFill>
                  <a:schemeClr val="tx1"/>
                </a:solidFill>
              </a:rPr>
              <a:t>Электрический ток в металлах:</a:t>
            </a:r>
          </a:p>
        </p:txBody>
      </p:sp>
      <p:sp>
        <p:nvSpPr>
          <p:cNvPr id="5123" name="Rectangle 3"/>
          <p:cNvSpPr>
            <a:spLocks noGrp="1" noChangeArrowheads="1"/>
          </p:cNvSpPr>
          <p:nvPr>
            <p:ph type="body" idx="1"/>
          </p:nvPr>
        </p:nvSpPr>
        <p:spPr>
          <a:xfrm>
            <a:off x="0" y="1571612"/>
            <a:ext cx="9144000" cy="5286388"/>
          </a:xfrm>
        </p:spPr>
        <p:txBody>
          <a:bodyPr>
            <a:normAutofit lnSpcReduction="10000"/>
          </a:bodyPr>
          <a:lstStyle/>
          <a:p>
            <a:pPr eaLnBrk="1" hangingPunct="1"/>
            <a:r>
              <a:rPr lang="ru-RU" sz="2400" b="1" dirty="0" smtClean="0"/>
              <a:t>Электрический ток </a:t>
            </a:r>
            <a:r>
              <a:rPr lang="ru-RU" sz="2400" b="1" dirty="0" smtClean="0">
                <a:solidFill>
                  <a:srgbClr val="C00000"/>
                </a:solidFill>
              </a:rPr>
              <a:t>в металлах </a:t>
            </a:r>
            <a:r>
              <a:rPr lang="ru-RU" sz="2400" b="1" dirty="0" smtClean="0"/>
              <a:t>– это упорядоченное движение </a:t>
            </a:r>
            <a:r>
              <a:rPr lang="ru-RU" sz="2400" b="1" dirty="0" smtClean="0">
                <a:solidFill>
                  <a:srgbClr val="C00000"/>
                </a:solidFill>
              </a:rPr>
              <a:t>электронов</a:t>
            </a:r>
            <a:r>
              <a:rPr lang="ru-RU" sz="2400" b="1" dirty="0" smtClean="0"/>
              <a:t> под действием электрического поля. </a:t>
            </a:r>
          </a:p>
          <a:p>
            <a:pPr eaLnBrk="1" hangingPunct="1"/>
            <a:r>
              <a:rPr lang="ru-RU" sz="2400" b="1" dirty="0" smtClean="0"/>
              <a:t>Опыты показывают, что при протекании тока по металлическому проводнику </a:t>
            </a:r>
            <a:r>
              <a:rPr lang="ru-RU" sz="2400" b="1" dirty="0" smtClean="0">
                <a:solidFill>
                  <a:srgbClr val="C00000"/>
                </a:solidFill>
              </a:rPr>
              <a:t>не происходит переноса вещества</a:t>
            </a:r>
            <a:r>
              <a:rPr lang="ru-RU" sz="2400" b="1" dirty="0" smtClean="0"/>
              <a:t>, следовательно, ионы металла не принимают участия в переносе электрического заряда.</a:t>
            </a:r>
          </a:p>
          <a:p>
            <a:r>
              <a:rPr lang="ru-RU" sz="2400" dirty="0" smtClean="0"/>
              <a:t>Носителями заряда в металлах являются </a:t>
            </a:r>
            <a:r>
              <a:rPr lang="ru-RU" sz="2400" b="1" dirty="0" smtClean="0">
                <a:solidFill>
                  <a:srgbClr val="C00000"/>
                </a:solidFill>
              </a:rPr>
              <a:t>электроны</a:t>
            </a:r>
            <a:r>
              <a:rPr lang="ru-RU" sz="2400" dirty="0" smtClean="0"/>
              <a:t>;</a:t>
            </a:r>
          </a:p>
          <a:p>
            <a:pPr>
              <a:lnSpc>
                <a:spcPct val="80000"/>
              </a:lnSpc>
            </a:pPr>
            <a:r>
              <a:rPr lang="ru-RU" sz="2400" b="1" dirty="0" smtClean="0"/>
              <a:t>Процесс образования </a:t>
            </a:r>
            <a:r>
              <a:rPr lang="ru-RU" sz="2400" dirty="0" smtClean="0"/>
              <a:t>носителей заряда – </a:t>
            </a:r>
            <a:r>
              <a:rPr lang="ru-RU" sz="2400" b="1" dirty="0" smtClean="0">
                <a:solidFill>
                  <a:srgbClr val="FF0000"/>
                </a:solidFill>
              </a:rPr>
              <a:t>обобществление валентных электронов</a:t>
            </a:r>
            <a:r>
              <a:rPr lang="ru-RU" sz="2400" dirty="0" smtClean="0"/>
              <a:t>;</a:t>
            </a:r>
          </a:p>
          <a:p>
            <a:pPr>
              <a:lnSpc>
                <a:spcPct val="80000"/>
              </a:lnSpc>
            </a:pPr>
            <a:r>
              <a:rPr lang="ru-RU" sz="2400" dirty="0" smtClean="0"/>
              <a:t>Сила тока прямо пропорциональна напряжению и обратно пропорциональна сопротивлению проводника – выполняется </a:t>
            </a:r>
            <a:r>
              <a:rPr lang="ru-RU" sz="2400" b="1" dirty="0" smtClean="0">
                <a:solidFill>
                  <a:srgbClr val="FF0000"/>
                </a:solidFill>
              </a:rPr>
              <a:t>закон Ома</a:t>
            </a:r>
            <a:r>
              <a:rPr lang="ru-RU" sz="2400" dirty="0" smtClean="0"/>
              <a:t>;</a:t>
            </a:r>
          </a:p>
          <a:p>
            <a:pPr>
              <a:lnSpc>
                <a:spcPct val="80000"/>
              </a:lnSpc>
            </a:pPr>
            <a:r>
              <a:rPr lang="ru-RU" sz="2400" b="1" dirty="0" smtClean="0"/>
              <a:t>Техническое применение </a:t>
            </a:r>
            <a:r>
              <a:rPr lang="ru-RU" sz="2400" dirty="0" smtClean="0"/>
              <a:t>электрического тока в металлах: обмотки двигателей, трансформаторов, генераторов, проводка внутри зданий, сети электропередачи, силовые кабели. </a:t>
            </a:r>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p:txBody>
      </p:sp>
      <p:pic>
        <p:nvPicPr>
          <p:cNvPr id="5126" name="Picture 6"/>
          <p:cNvPicPr>
            <a:picLocks noChangeAspect="1" noChangeArrowheads="1"/>
          </p:cNvPicPr>
          <p:nvPr/>
        </p:nvPicPr>
        <p:blipFill>
          <a:blip r:embed="rId3"/>
          <a:srcRect/>
          <a:stretch>
            <a:fillRect/>
          </a:stretch>
        </p:blipFill>
        <p:spPr bwMode="auto">
          <a:xfrm>
            <a:off x="7072330" y="142852"/>
            <a:ext cx="1928794" cy="309904"/>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4572000" y="0"/>
            <a:ext cx="2500298" cy="1464964"/>
          </a:xfrm>
          <a:prstGeom prst="rect">
            <a:avLst/>
          </a:prstGeom>
          <a:noFill/>
          <a:ln w="9525">
            <a:noFill/>
            <a:miter lim="800000"/>
            <a:headEnd/>
            <a:tailEnd/>
          </a:ln>
        </p:spPr>
      </p:pic>
      <p:pic>
        <p:nvPicPr>
          <p:cNvPr id="65538" name="Picture 2" descr="C:\Program Files\Physicon\Open Physics 2.5 part 2\content\chapter1\section\paragraph12\images\1-12-2.gif"/>
          <p:cNvPicPr>
            <a:picLocks noChangeAspect="1" noChangeArrowheads="1"/>
          </p:cNvPicPr>
          <p:nvPr/>
        </p:nvPicPr>
        <p:blipFill>
          <a:blip r:embed="rId5"/>
          <a:srcRect/>
          <a:stretch>
            <a:fillRect/>
          </a:stretch>
        </p:blipFill>
        <p:spPr bwMode="auto">
          <a:xfrm>
            <a:off x="5581650" y="4572008"/>
            <a:ext cx="3562350" cy="21050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38"/>
                                        </p:tgtEl>
                                        <p:attrNameLst>
                                          <p:attrName>style.visibility</p:attrName>
                                        </p:attrNameLst>
                                      </p:cBhvr>
                                      <p:to>
                                        <p:strVal val="visible"/>
                                      </p:to>
                                    </p:set>
                                    <p:animEffect transition="in" filter="blinds(horizontal)">
                                      <p:cBhvr>
                                        <p:cTn id="25" dur="500"/>
                                        <p:tgtEl>
                                          <p:spTgt spid="6553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65538"/>
                                        </p:tgtEl>
                                        <p:attrNameLst>
                                          <p:attrName>ppt_x</p:attrName>
                                        </p:attrNameLst>
                                      </p:cBhvr>
                                      <p:tavLst>
                                        <p:tav tm="0">
                                          <p:val>
                                            <p:strVal val="ppt_x"/>
                                          </p:val>
                                        </p:tav>
                                        <p:tav tm="100000">
                                          <p:val>
                                            <p:strVal val="ppt_x"/>
                                          </p:val>
                                        </p:tav>
                                      </p:tavLst>
                                    </p:anim>
                                    <p:anim calcmode="lin" valueType="num">
                                      <p:cBhvr additive="base">
                                        <p:cTn id="30" dur="500"/>
                                        <p:tgtEl>
                                          <p:spTgt spid="65538"/>
                                        </p:tgtEl>
                                        <p:attrNameLst>
                                          <p:attrName>ppt_y</p:attrName>
                                        </p:attrNameLst>
                                      </p:cBhvr>
                                      <p:tavLst>
                                        <p:tav tm="0">
                                          <p:val>
                                            <p:strVal val="ppt_y"/>
                                          </p:val>
                                        </p:tav>
                                        <p:tav tm="100000">
                                          <p:val>
                                            <p:strVal val="1+ppt_h/2"/>
                                          </p:val>
                                        </p:tav>
                                      </p:tavLst>
                                    </p:anim>
                                    <p:set>
                                      <p:cBhvr>
                                        <p:cTn id="31" dur="1" fill="hold">
                                          <p:stCondLst>
                                            <p:cond delay="499"/>
                                          </p:stCondLst>
                                        </p:cTn>
                                        <p:tgtEl>
                                          <p:spTgt spid="655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123">
                                            <p:txEl>
                                              <p:pRg st="3" end="3"/>
                                            </p:txEl>
                                          </p:spTgt>
                                        </p:tgtEl>
                                        <p:attrNameLst>
                                          <p:attrName>style.visibility</p:attrName>
                                        </p:attrNameLst>
                                      </p:cBhvr>
                                      <p:to>
                                        <p:strVal val="visible"/>
                                      </p:to>
                                    </p:set>
                                    <p:anim calcmode="lin" valueType="num">
                                      <p:cBhvr additive="base">
                                        <p:cTn id="36"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123">
                                            <p:txEl>
                                              <p:pRg st="4" end="4"/>
                                            </p:txEl>
                                          </p:spTgt>
                                        </p:tgtEl>
                                        <p:attrNameLst>
                                          <p:attrName>style.visibility</p:attrName>
                                        </p:attrNameLst>
                                      </p:cBhvr>
                                      <p:to>
                                        <p:strVal val="visible"/>
                                      </p:to>
                                    </p:set>
                                    <p:anim calcmode="lin" valueType="num">
                                      <p:cBhvr additive="base">
                                        <p:cTn id="42"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123">
                                            <p:txEl>
                                              <p:pRg st="5" end="5"/>
                                            </p:txEl>
                                          </p:spTgt>
                                        </p:tgtEl>
                                        <p:attrNameLst>
                                          <p:attrName>style.visibility</p:attrName>
                                        </p:attrNameLst>
                                      </p:cBhvr>
                                      <p:to>
                                        <p:strVal val="visible"/>
                                      </p:to>
                                    </p:set>
                                    <p:anim calcmode="lin" valueType="num">
                                      <p:cBhvr additive="base">
                                        <p:cTn id="48"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b="1" dirty="0" smtClean="0">
                <a:solidFill>
                  <a:schemeClr val="tx1"/>
                </a:solidFill>
              </a:rPr>
              <a:t>Электрический ток в вакууме</a:t>
            </a:r>
          </a:p>
        </p:txBody>
      </p:sp>
      <p:sp>
        <p:nvSpPr>
          <p:cNvPr id="8195" name="Rectangle 7"/>
          <p:cNvSpPr>
            <a:spLocks noGrp="1" noChangeArrowheads="1"/>
          </p:cNvSpPr>
          <p:nvPr>
            <p:ph type="body" idx="1"/>
          </p:nvPr>
        </p:nvSpPr>
        <p:spPr>
          <a:xfrm>
            <a:off x="142844" y="1643050"/>
            <a:ext cx="9001156" cy="5214950"/>
          </a:xfrm>
        </p:spPr>
        <p:txBody>
          <a:bodyPr>
            <a:normAutofit lnSpcReduction="10000"/>
          </a:bodyPr>
          <a:lstStyle/>
          <a:p>
            <a:pPr eaLnBrk="1" hangingPunct="1"/>
            <a:r>
              <a:rPr lang="ru-RU" sz="2800" b="1" u="sng" dirty="0" smtClean="0">
                <a:solidFill>
                  <a:srgbClr val="C00000"/>
                </a:solidFill>
              </a:rPr>
              <a:t>Вакуум</a:t>
            </a:r>
            <a:r>
              <a:rPr lang="ru-RU" sz="2800" dirty="0" smtClean="0"/>
              <a:t> - сильно разреженный газ, в котором средняя длина свободного пробега частицы больше размера сосуда, то есть молекула пролетает от одной стенки сосуда до другой без соударения с другими молекулами. </a:t>
            </a:r>
          </a:p>
          <a:p>
            <a:pPr eaLnBrk="1" hangingPunct="1"/>
            <a:r>
              <a:rPr lang="ru-RU" sz="2800" dirty="0" smtClean="0"/>
              <a:t>В результате в вакууме </a:t>
            </a:r>
            <a:r>
              <a:rPr lang="ru-RU" sz="2800" b="1" dirty="0" smtClean="0">
                <a:solidFill>
                  <a:srgbClr val="C00000"/>
                </a:solidFill>
              </a:rPr>
              <a:t>нет свободных носителей заряда</a:t>
            </a:r>
            <a:r>
              <a:rPr lang="ru-RU" sz="2800" dirty="0" smtClean="0"/>
              <a:t>, и электрический ток не возникает. </a:t>
            </a:r>
          </a:p>
          <a:p>
            <a:pPr eaLnBrk="1" hangingPunct="1"/>
            <a:r>
              <a:rPr lang="ru-RU" sz="2800" b="1" dirty="0" smtClean="0"/>
              <a:t>Для создания </a:t>
            </a:r>
            <a:r>
              <a:rPr lang="ru-RU" sz="2800" dirty="0" smtClean="0"/>
              <a:t>носителей заряда в вакууме используют явление </a:t>
            </a:r>
            <a:r>
              <a:rPr lang="ru-RU" sz="2800" b="1" dirty="0" smtClean="0">
                <a:solidFill>
                  <a:srgbClr val="C00000"/>
                </a:solidFill>
              </a:rPr>
              <a:t>термоэлектронной эмиссии</a:t>
            </a:r>
            <a:r>
              <a:rPr lang="ru-RU" sz="2800" dirty="0" smtClean="0"/>
              <a:t>.</a:t>
            </a:r>
          </a:p>
          <a:p>
            <a:r>
              <a:rPr lang="ru-RU" sz="2800" b="1" dirty="0" smtClean="0">
                <a:solidFill>
                  <a:srgbClr val="C00000"/>
                </a:solidFill>
              </a:rPr>
              <a:t>ТЕРМОЭЛЕКТРОННАЯ ЭМИССИЯ </a:t>
            </a:r>
            <a:r>
              <a:rPr lang="ru-RU" sz="2800" dirty="0" smtClean="0"/>
              <a:t>– это явление «</a:t>
            </a:r>
            <a:r>
              <a:rPr lang="ru-RU" sz="2800" b="1" dirty="0" smtClean="0"/>
              <a:t>испарения</a:t>
            </a:r>
            <a:r>
              <a:rPr lang="ru-RU" sz="2800" dirty="0" smtClean="0"/>
              <a:t>» электронов с поверхности нагретого металла</a:t>
            </a:r>
          </a:p>
        </p:txBody>
      </p:sp>
      <p:sp>
        <p:nvSpPr>
          <p:cNvPr id="8196" name="Rectangle 12"/>
          <p:cNvSpPr>
            <a:spLocks noChangeArrowheads="1"/>
          </p:cNvSpPr>
          <p:nvPr/>
        </p:nvSpPr>
        <p:spPr bwMode="auto">
          <a:xfrm>
            <a:off x="611188" y="5949950"/>
            <a:ext cx="247650" cy="366713"/>
          </a:xfrm>
          <a:prstGeom prst="rect">
            <a:avLst/>
          </a:prstGeom>
          <a:noFill/>
          <a:ln w="9525">
            <a:noFill/>
            <a:miter lim="800000"/>
            <a:headEnd/>
            <a:tailEnd/>
          </a:ln>
        </p:spPr>
        <p:txBody>
          <a:bodyPr wrap="none">
            <a:spAutoFit/>
          </a:bodyPr>
          <a:lstStyle/>
          <a:p>
            <a:pPr eaLnBrk="1" hangingPunct="1"/>
            <a:r>
              <a:rPr lang="ru-RU"/>
              <a:t> </a:t>
            </a:r>
          </a:p>
        </p:txBody>
      </p:sp>
      <p:pic>
        <p:nvPicPr>
          <p:cNvPr id="109570" name="Picture 2"/>
          <p:cNvPicPr>
            <a:picLocks noChangeAspect="1" noChangeArrowheads="1"/>
          </p:cNvPicPr>
          <p:nvPr/>
        </p:nvPicPr>
        <p:blipFill>
          <a:blip r:embed="rId2"/>
          <a:srcRect/>
          <a:stretch>
            <a:fillRect/>
          </a:stretch>
        </p:blipFill>
        <p:spPr bwMode="auto">
          <a:xfrm>
            <a:off x="285720" y="1214422"/>
            <a:ext cx="8657242" cy="5286412"/>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a:srcRect/>
          <a:stretch>
            <a:fillRect/>
          </a:stretch>
        </p:blipFill>
        <p:spPr bwMode="auto">
          <a:xfrm>
            <a:off x="0" y="1214421"/>
            <a:ext cx="8929718" cy="557446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gtEl>
                                        <p:attrNameLst>
                                          <p:attrName>style.visibility</p:attrName>
                                        </p:attrNameLst>
                                      </p:cBhvr>
                                      <p:to>
                                        <p:strVal val="visible"/>
                                      </p:to>
                                    </p:set>
                                    <p:anim calcmode="lin" valueType="num">
                                      <p:cBhvr additive="base">
                                        <p:cTn id="31" dur="500" fill="hold"/>
                                        <p:tgtEl>
                                          <p:spTgt spid="109570"/>
                                        </p:tgtEl>
                                        <p:attrNameLst>
                                          <p:attrName>ppt_x</p:attrName>
                                        </p:attrNameLst>
                                      </p:cBhvr>
                                      <p:tavLst>
                                        <p:tav tm="0">
                                          <p:val>
                                            <p:strVal val="#ppt_x"/>
                                          </p:val>
                                        </p:tav>
                                        <p:tav tm="100000">
                                          <p:val>
                                            <p:strVal val="#ppt_x"/>
                                          </p:val>
                                        </p:tav>
                                      </p:tavLst>
                                    </p:anim>
                                    <p:anim calcmode="lin" valueType="num">
                                      <p:cBhvr additive="base">
                                        <p:cTn id="32" dur="500" fill="hold"/>
                                        <p:tgtEl>
                                          <p:spTgt spid="1095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571"/>
                                        </p:tgtEl>
                                        <p:attrNameLst>
                                          <p:attrName>style.visibility</p:attrName>
                                        </p:attrNameLst>
                                      </p:cBhvr>
                                      <p:to>
                                        <p:strVal val="visible"/>
                                      </p:to>
                                    </p:set>
                                    <p:anim calcmode="lin" valueType="num">
                                      <p:cBhvr additive="base">
                                        <p:cTn id="37" dur="500" fill="hold"/>
                                        <p:tgtEl>
                                          <p:spTgt spid="109571"/>
                                        </p:tgtEl>
                                        <p:attrNameLst>
                                          <p:attrName>ppt_x</p:attrName>
                                        </p:attrNameLst>
                                      </p:cBhvr>
                                      <p:tavLst>
                                        <p:tav tm="0">
                                          <p:val>
                                            <p:strVal val="#ppt_x"/>
                                          </p:val>
                                        </p:tav>
                                        <p:tav tm="100000">
                                          <p:val>
                                            <p:strVal val="#ppt_x"/>
                                          </p:val>
                                        </p:tav>
                                      </p:tavLst>
                                    </p:anim>
                                    <p:anim calcmode="lin" valueType="num">
                                      <p:cBhvr additive="base">
                                        <p:cTn id="3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42852"/>
            <a:ext cx="8229600" cy="1143008"/>
          </a:xfrm>
        </p:spPr>
        <p:txBody>
          <a:bodyPr/>
          <a:lstStyle/>
          <a:p>
            <a:pPr algn="ctr" eaLnBrk="1" hangingPunct="1"/>
            <a:r>
              <a:rPr lang="ru-RU" sz="3600" b="1" dirty="0" smtClean="0">
                <a:solidFill>
                  <a:schemeClr val="tx1"/>
                </a:solidFill>
              </a:rPr>
              <a:t>Электрический ток в полупроводниках</a:t>
            </a:r>
          </a:p>
        </p:txBody>
      </p:sp>
      <p:sp>
        <p:nvSpPr>
          <p:cNvPr id="13315" name="Rectangle 8"/>
          <p:cNvSpPr>
            <a:spLocks noGrp="1" noChangeArrowheads="1"/>
          </p:cNvSpPr>
          <p:nvPr>
            <p:ph sz="half" idx="1"/>
          </p:nvPr>
        </p:nvSpPr>
        <p:spPr>
          <a:xfrm>
            <a:off x="0" y="2285992"/>
            <a:ext cx="5000628" cy="4429156"/>
          </a:xfrm>
        </p:spPr>
        <p:txBody>
          <a:bodyPr>
            <a:normAutofit lnSpcReduction="10000"/>
          </a:bodyPr>
          <a:lstStyle/>
          <a:p>
            <a:pPr eaLnBrk="1" hangingPunct="1"/>
            <a:r>
              <a:rPr lang="ru-RU" sz="2000" dirty="0" smtClean="0"/>
              <a:t>При </a:t>
            </a:r>
            <a:r>
              <a:rPr lang="ru-RU" sz="2000" b="1" dirty="0" smtClean="0">
                <a:solidFill>
                  <a:srgbClr val="C00000"/>
                </a:solidFill>
              </a:rPr>
              <a:t>нагревании</a:t>
            </a:r>
            <a:r>
              <a:rPr lang="ru-RU" sz="2000" dirty="0" smtClean="0"/>
              <a:t> или </a:t>
            </a:r>
            <a:r>
              <a:rPr lang="ru-RU" sz="2000" b="1" dirty="0" smtClean="0">
                <a:solidFill>
                  <a:srgbClr val="C00000"/>
                </a:solidFill>
              </a:rPr>
              <a:t>освещении</a:t>
            </a:r>
            <a:r>
              <a:rPr lang="ru-RU" sz="2000" dirty="0" smtClean="0"/>
              <a:t> некоторые электроны приобретают возможность свободно перемещаться внутри кристалла, так что при приложении электрического поля </a:t>
            </a:r>
            <a:r>
              <a:rPr lang="ru-RU" sz="2000" b="1" dirty="0" smtClean="0">
                <a:solidFill>
                  <a:srgbClr val="C00000"/>
                </a:solidFill>
              </a:rPr>
              <a:t>возникает направленное перемещение электронов</a:t>
            </a:r>
            <a:r>
              <a:rPr lang="ru-RU" sz="2000" dirty="0" smtClean="0"/>
              <a:t>. </a:t>
            </a:r>
          </a:p>
          <a:p>
            <a:pPr eaLnBrk="1" hangingPunct="1"/>
            <a:r>
              <a:rPr lang="ru-RU" sz="2000" dirty="0" smtClean="0"/>
              <a:t>полупроводники представляют собой </a:t>
            </a:r>
            <a:r>
              <a:rPr lang="ru-RU" sz="2000" b="1" dirty="0" smtClean="0">
                <a:solidFill>
                  <a:srgbClr val="C00000"/>
                </a:solidFill>
              </a:rPr>
              <a:t>нечто среднее между проводниками и  изоляторами</a:t>
            </a:r>
            <a:r>
              <a:rPr lang="ru-RU" sz="2000" dirty="0" smtClean="0"/>
              <a:t>.</a:t>
            </a:r>
          </a:p>
          <a:p>
            <a:pPr eaLnBrk="1" hangingPunct="1"/>
            <a:r>
              <a:rPr lang="ru-RU" sz="2000" dirty="0" smtClean="0"/>
              <a:t>У полупроводников </a:t>
            </a:r>
            <a:r>
              <a:rPr lang="ru-RU" sz="2000" b="1" dirty="0" smtClean="0">
                <a:solidFill>
                  <a:srgbClr val="C00000"/>
                </a:solidFill>
              </a:rPr>
              <a:t>с понижением температуры сопротивление возрастае</a:t>
            </a:r>
            <a:r>
              <a:rPr lang="ru-RU" sz="2000" dirty="0" smtClean="0"/>
              <a:t>т и вблизи абсолютного нуля они практически становятся изоляторами.</a:t>
            </a:r>
          </a:p>
        </p:txBody>
      </p:sp>
      <p:sp>
        <p:nvSpPr>
          <p:cNvPr id="13317" name="Rectangle 3"/>
          <p:cNvSpPr>
            <a:spLocks noGrp="1" noChangeArrowheads="1"/>
          </p:cNvSpPr>
          <p:nvPr>
            <p:ph type="body" idx="4294967295"/>
          </p:nvPr>
        </p:nvSpPr>
        <p:spPr>
          <a:xfrm>
            <a:off x="0" y="1500174"/>
            <a:ext cx="9144000" cy="785818"/>
          </a:xfrm>
        </p:spPr>
        <p:txBody>
          <a:bodyPr/>
          <a:lstStyle/>
          <a:p>
            <a:pPr eaLnBrk="1" hangingPunct="1"/>
            <a:r>
              <a:rPr lang="ru-RU" sz="2000" b="1" u="sng" dirty="0" smtClean="0">
                <a:solidFill>
                  <a:srgbClr val="C00000"/>
                </a:solidFill>
              </a:rPr>
              <a:t>Полупроводники</a:t>
            </a:r>
            <a:r>
              <a:rPr lang="ru-RU" sz="2000" b="1" u="sng" dirty="0" smtClean="0"/>
              <a:t> </a:t>
            </a:r>
            <a:r>
              <a:rPr lang="ru-RU" sz="2000" dirty="0" smtClean="0"/>
              <a:t>- твердые вещества, проводимость которых зависит от внешних условий (в основном от нагревания и от освещения).</a:t>
            </a:r>
          </a:p>
        </p:txBody>
      </p:sp>
      <p:pic>
        <p:nvPicPr>
          <p:cNvPr id="13318" name="Picture 12" descr="Картинка 11 из 669">
            <a:hlinkClick r:id="rId2"/>
          </p:cNvPr>
          <p:cNvPicPr>
            <a:picLocks noChangeAspect="1" noChangeArrowheads="1"/>
          </p:cNvPicPr>
          <p:nvPr/>
        </p:nvPicPr>
        <p:blipFill>
          <a:blip r:embed="rId3"/>
          <a:srcRect/>
          <a:stretch>
            <a:fillRect/>
          </a:stretch>
        </p:blipFill>
        <p:spPr bwMode="auto">
          <a:xfrm>
            <a:off x="5795963" y="2852738"/>
            <a:ext cx="3024187" cy="3671887"/>
          </a:xfrm>
          <a:prstGeom prst="rect">
            <a:avLst/>
          </a:prstGeom>
          <a:noFill/>
          <a:ln w="9525">
            <a:noFill/>
            <a:miter lim="800000"/>
            <a:headEnd/>
            <a:tailEnd/>
          </a:ln>
        </p:spPr>
      </p:pic>
      <p:pic>
        <p:nvPicPr>
          <p:cNvPr id="7" name="Picture 6" descr="1-13-1"/>
          <p:cNvPicPr>
            <a:picLocks noChangeAspect="1" noChangeArrowheads="1"/>
          </p:cNvPicPr>
          <p:nvPr/>
        </p:nvPicPr>
        <p:blipFill>
          <a:blip r:embed="rId4"/>
          <a:srcRect/>
          <a:stretch>
            <a:fillRect/>
          </a:stretch>
        </p:blipFill>
        <p:spPr bwMode="auto">
          <a:xfrm>
            <a:off x="4929190" y="2857496"/>
            <a:ext cx="4214810" cy="3808420"/>
          </a:xfrm>
          <a:prstGeom prst="rect">
            <a:avLst/>
          </a:prstGeom>
          <a:noFill/>
          <a:ln w="9525">
            <a:noFill/>
            <a:miter lim="800000"/>
            <a:headEnd/>
            <a:tailEnd/>
          </a:ln>
        </p:spPr>
      </p:pic>
      <p:sp>
        <p:nvSpPr>
          <p:cNvPr id="8" name="Прямоугольник 7"/>
          <p:cNvSpPr/>
          <p:nvPr/>
        </p:nvSpPr>
        <p:spPr>
          <a:xfrm>
            <a:off x="4929190" y="2214554"/>
            <a:ext cx="4214810" cy="923330"/>
          </a:xfrm>
          <a:prstGeom prst="rect">
            <a:avLst/>
          </a:prstGeom>
        </p:spPr>
        <p:txBody>
          <a:bodyPr wrap="square">
            <a:spAutoFit/>
          </a:bodyPr>
          <a:lstStyle/>
          <a:p>
            <a:pPr algn="ctr"/>
            <a:r>
              <a:rPr lang="ru-RU" b="1" dirty="0" smtClean="0"/>
              <a:t>Зависимость удельного сопротивления </a:t>
            </a:r>
            <a:r>
              <a:rPr lang="ru-RU" b="1" dirty="0" err="1" smtClean="0"/>
              <a:t>ρ </a:t>
            </a:r>
            <a:r>
              <a:rPr lang="ru-RU" b="1" dirty="0" smtClean="0"/>
              <a:t>чистого полупроводника от абсолютной температуры </a:t>
            </a:r>
            <a:r>
              <a:rPr lang="ru-RU" b="1" i="1" dirty="0" smtClean="0"/>
              <a:t>T</a:t>
            </a:r>
            <a:r>
              <a:rPr lang="ru-RU"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ru-RU" sz="4000" dirty="0" smtClean="0">
                <a:solidFill>
                  <a:schemeClr val="accent2"/>
                </a:solidFill>
              </a:rPr>
              <a:t>Выводы:</a:t>
            </a:r>
            <a:endParaRPr lang="ru-RU" sz="4000" dirty="0" smtClean="0"/>
          </a:p>
        </p:txBody>
      </p:sp>
      <p:sp>
        <p:nvSpPr>
          <p:cNvPr id="19459" name="Rectangle 3"/>
          <p:cNvSpPr>
            <a:spLocks noGrp="1" noChangeArrowheads="1"/>
          </p:cNvSpPr>
          <p:nvPr>
            <p:ph type="body" idx="1"/>
          </p:nvPr>
        </p:nvSpPr>
        <p:spPr/>
        <p:txBody>
          <a:bodyPr>
            <a:normAutofit lnSpcReduction="10000"/>
          </a:bodyPr>
          <a:lstStyle/>
          <a:p>
            <a:pPr marL="742950" indent="-742950">
              <a:buFont typeface="+mj-lt"/>
              <a:buAutoNum type="arabicPeriod"/>
            </a:pPr>
            <a:r>
              <a:rPr lang="ru-RU" sz="3600" b="1" dirty="0" smtClean="0"/>
              <a:t>носители заряда – </a:t>
            </a:r>
            <a:r>
              <a:rPr lang="ru-RU" sz="3600" b="1" dirty="0" smtClean="0">
                <a:solidFill>
                  <a:srgbClr val="C00000"/>
                </a:solidFill>
              </a:rPr>
              <a:t>электроны и дырки;</a:t>
            </a:r>
          </a:p>
          <a:p>
            <a:pPr marL="742950" indent="-742950">
              <a:buFont typeface="+mj-lt"/>
              <a:buAutoNum type="arabicPeriod"/>
            </a:pPr>
            <a:r>
              <a:rPr lang="ru-RU" sz="3600" b="1" dirty="0" smtClean="0"/>
              <a:t>процесс образования </a:t>
            </a:r>
            <a:r>
              <a:rPr lang="ru-RU" sz="3600" dirty="0" smtClean="0"/>
              <a:t>носителей заряда – </a:t>
            </a:r>
            <a:r>
              <a:rPr lang="ru-RU" sz="3600" dirty="0" smtClean="0">
                <a:solidFill>
                  <a:srgbClr val="C00000"/>
                </a:solidFill>
              </a:rPr>
              <a:t>нагревание, освещение </a:t>
            </a:r>
            <a:r>
              <a:rPr lang="ru-RU" sz="3600" dirty="0" smtClean="0"/>
              <a:t>или </a:t>
            </a:r>
            <a:r>
              <a:rPr lang="ru-RU" sz="3600" dirty="0" smtClean="0">
                <a:solidFill>
                  <a:srgbClr val="C00000"/>
                </a:solidFill>
              </a:rPr>
              <a:t>внедрение примесей</a:t>
            </a:r>
            <a:r>
              <a:rPr lang="ru-RU" sz="3600" dirty="0" smtClean="0"/>
              <a:t>;</a:t>
            </a:r>
          </a:p>
          <a:p>
            <a:pPr marL="742950" indent="-742950">
              <a:buFont typeface="+mj-lt"/>
              <a:buAutoNum type="arabicPeriod"/>
            </a:pPr>
            <a:r>
              <a:rPr lang="ru-RU" sz="3600" b="1" dirty="0" smtClean="0">
                <a:solidFill>
                  <a:srgbClr val="C00000"/>
                </a:solidFill>
              </a:rPr>
              <a:t>закон Ома не выполняется</a:t>
            </a:r>
            <a:r>
              <a:rPr lang="ru-RU" sz="3600" dirty="0" smtClean="0"/>
              <a:t>;</a:t>
            </a:r>
          </a:p>
          <a:p>
            <a:pPr marL="742950" indent="-742950">
              <a:buFont typeface="+mj-lt"/>
              <a:buAutoNum type="arabicPeriod"/>
            </a:pPr>
            <a:r>
              <a:rPr lang="ru-RU" sz="3600" b="1" dirty="0" smtClean="0"/>
              <a:t>техническое применение </a:t>
            </a:r>
            <a:r>
              <a:rPr lang="ru-RU" sz="3600" dirty="0" smtClean="0"/>
              <a:t>– электроника.</a:t>
            </a:r>
          </a:p>
          <a:p>
            <a:pPr eaLnBrk="1" hangingPunct="1"/>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955675"/>
          </a:xfrm>
        </p:spPr>
        <p:txBody>
          <a:bodyPr/>
          <a:lstStyle/>
          <a:p>
            <a:pPr eaLnBrk="1" hangingPunct="1"/>
            <a:r>
              <a:rPr lang="ru-RU" sz="2800" b="1" smtClean="0"/>
              <a:t>Образование электронно-дырочной пары </a:t>
            </a:r>
            <a:br>
              <a:rPr lang="ru-RU" sz="2800" b="1" smtClean="0"/>
            </a:br>
            <a:endParaRPr lang="ru-RU" sz="2800" b="1" smtClean="0"/>
          </a:p>
        </p:txBody>
      </p:sp>
      <p:sp>
        <p:nvSpPr>
          <p:cNvPr id="16387" name="Rectangle 5"/>
          <p:cNvSpPr>
            <a:spLocks noGrp="1" noChangeArrowheads="1"/>
          </p:cNvSpPr>
          <p:nvPr>
            <p:ph idx="1"/>
          </p:nvPr>
        </p:nvSpPr>
        <p:spPr>
          <a:xfrm>
            <a:off x="1" y="1571612"/>
            <a:ext cx="4286248" cy="5286388"/>
          </a:xfrm>
        </p:spPr>
        <p:txBody>
          <a:bodyPr>
            <a:normAutofit fontScale="92500" lnSpcReduction="20000"/>
          </a:bodyPr>
          <a:lstStyle/>
          <a:p>
            <a:pPr eaLnBrk="1" hangingPunct="1"/>
            <a:r>
              <a:rPr lang="ru-RU" sz="2400" b="1" dirty="0" smtClean="0"/>
              <a:t>При повышении температуры </a:t>
            </a:r>
            <a:r>
              <a:rPr lang="ru-RU" sz="2400" dirty="0" smtClean="0"/>
              <a:t>или </a:t>
            </a:r>
            <a:r>
              <a:rPr lang="ru-RU" sz="2400" b="1" dirty="0" smtClean="0"/>
              <a:t>увеличении освещенности </a:t>
            </a:r>
            <a:r>
              <a:rPr lang="ru-RU" sz="2400" dirty="0" smtClean="0"/>
              <a:t>в кристалле </a:t>
            </a:r>
            <a:r>
              <a:rPr lang="ru-RU" sz="2400" b="1" dirty="0" smtClean="0"/>
              <a:t>возникнут</a:t>
            </a:r>
            <a:r>
              <a:rPr lang="ru-RU" sz="2400" dirty="0" smtClean="0"/>
              <a:t> </a:t>
            </a:r>
            <a:r>
              <a:rPr lang="ru-RU" sz="2400" b="1" dirty="0" smtClean="0">
                <a:solidFill>
                  <a:srgbClr val="C00000"/>
                </a:solidFill>
              </a:rPr>
              <a:t>свободные электроны </a:t>
            </a:r>
            <a:r>
              <a:rPr lang="ru-RU" sz="2400" dirty="0" smtClean="0"/>
              <a:t>(</a:t>
            </a:r>
            <a:r>
              <a:rPr lang="ru-RU" sz="2400" b="1" dirty="0" err="1" smtClean="0">
                <a:solidFill>
                  <a:srgbClr val="C00000"/>
                </a:solidFill>
              </a:rPr>
              <a:t>электроны</a:t>
            </a:r>
            <a:r>
              <a:rPr lang="ru-RU" sz="2400" b="1" dirty="0" smtClean="0">
                <a:solidFill>
                  <a:srgbClr val="C00000"/>
                </a:solidFill>
              </a:rPr>
              <a:t> проводимости</a:t>
            </a:r>
            <a:r>
              <a:rPr lang="ru-RU" sz="2400" dirty="0" smtClean="0"/>
              <a:t>). </a:t>
            </a:r>
          </a:p>
          <a:p>
            <a:pPr eaLnBrk="1" hangingPunct="1"/>
            <a:r>
              <a:rPr lang="ru-RU" sz="2400" dirty="0" smtClean="0"/>
              <a:t>одновременно в местах разрыва связей </a:t>
            </a:r>
            <a:r>
              <a:rPr lang="ru-RU" sz="2400" b="1" dirty="0" smtClean="0"/>
              <a:t>образуются вакансии</a:t>
            </a:r>
            <a:r>
              <a:rPr lang="ru-RU" sz="2400" dirty="0" smtClean="0"/>
              <a:t>, которые не заняты электронами. Эти вакансии получили название «</a:t>
            </a:r>
            <a:r>
              <a:rPr lang="ru-RU" sz="2400" b="1" i="1" dirty="0" smtClean="0">
                <a:solidFill>
                  <a:srgbClr val="C00000"/>
                </a:solidFill>
              </a:rPr>
              <a:t>дырок</a:t>
            </a:r>
            <a:r>
              <a:rPr lang="ru-RU" sz="2400" dirty="0" smtClean="0"/>
              <a:t>». </a:t>
            </a:r>
          </a:p>
          <a:p>
            <a:r>
              <a:rPr lang="ru-RU" sz="2400" b="1" dirty="0" smtClean="0"/>
              <a:t>Проводимость полупроводников при наличии примесей </a:t>
            </a:r>
            <a:r>
              <a:rPr lang="ru-RU" sz="2400" dirty="0" smtClean="0"/>
              <a:t>называется </a:t>
            </a:r>
            <a:r>
              <a:rPr lang="ru-RU" sz="2400" b="1" dirty="0" err="1" smtClean="0">
                <a:solidFill>
                  <a:srgbClr val="C00000"/>
                </a:solidFill>
              </a:rPr>
              <a:t>примесной</a:t>
            </a:r>
            <a:r>
              <a:rPr lang="ru-RU" sz="2400" b="1" dirty="0" smtClean="0">
                <a:solidFill>
                  <a:srgbClr val="C00000"/>
                </a:solidFill>
              </a:rPr>
              <a:t> проводимостью</a:t>
            </a:r>
            <a:r>
              <a:rPr lang="ru-RU" sz="2400" dirty="0" smtClean="0"/>
              <a:t>. </a:t>
            </a:r>
          </a:p>
          <a:p>
            <a:r>
              <a:rPr lang="ru-RU" sz="2400" dirty="0" smtClean="0"/>
              <a:t>Различают </a:t>
            </a:r>
            <a:r>
              <a:rPr lang="ru-RU" sz="2400" b="1" dirty="0" smtClean="0"/>
              <a:t>два типа </a:t>
            </a:r>
            <a:r>
              <a:rPr lang="ru-RU" sz="2400" dirty="0" err="1" smtClean="0"/>
              <a:t>примесной</a:t>
            </a:r>
            <a:r>
              <a:rPr lang="ru-RU" sz="2400" dirty="0" smtClean="0"/>
              <a:t> проводимости – </a:t>
            </a:r>
            <a:r>
              <a:rPr lang="ru-RU" sz="2400" b="1" dirty="0" smtClean="0">
                <a:solidFill>
                  <a:srgbClr val="C00000"/>
                </a:solidFill>
              </a:rPr>
              <a:t>электронную</a:t>
            </a:r>
            <a:r>
              <a:rPr lang="ru-RU" sz="2400" dirty="0" smtClean="0"/>
              <a:t> и </a:t>
            </a:r>
            <a:r>
              <a:rPr lang="ru-RU" sz="2400" b="1" dirty="0" smtClean="0">
                <a:solidFill>
                  <a:srgbClr val="C00000"/>
                </a:solidFill>
              </a:rPr>
              <a:t>дырочную</a:t>
            </a:r>
            <a:r>
              <a:rPr lang="ru-RU" sz="2400" dirty="0" smtClean="0"/>
              <a:t> проводимости.</a:t>
            </a:r>
          </a:p>
          <a:p>
            <a:pPr eaLnBrk="1" hangingPunct="1"/>
            <a:endParaRPr lang="ru-RU" sz="2400" dirty="0" smtClean="0"/>
          </a:p>
        </p:txBody>
      </p:sp>
      <p:pic>
        <p:nvPicPr>
          <p:cNvPr id="16388" name="Picture 4" descr="1-13-2"/>
          <p:cNvPicPr>
            <a:picLocks noGrp="1" noChangeAspect="1" noChangeArrowheads="1"/>
          </p:cNvPicPr>
          <p:nvPr>
            <p:ph type="body" idx="4294967295"/>
          </p:nvPr>
        </p:nvPicPr>
        <p:blipFill>
          <a:blip r:embed="rId2"/>
          <a:srcRect/>
          <a:stretch>
            <a:fillRect/>
          </a:stretch>
        </p:blipFill>
        <p:spPr>
          <a:xfrm>
            <a:off x="4500563" y="1628775"/>
            <a:ext cx="4643438" cy="428942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normAutofit/>
          </a:bodyPr>
          <a:lstStyle/>
          <a:p>
            <a:pPr algn="ctr" eaLnBrk="1" hangingPunct="1"/>
            <a:r>
              <a:rPr lang="ru-RU" sz="3200" b="1" dirty="0" smtClean="0">
                <a:solidFill>
                  <a:schemeClr val="accent2"/>
                </a:solidFill>
              </a:rPr>
              <a:t>Электронная</a:t>
            </a:r>
            <a:r>
              <a:rPr lang="ru-RU" sz="3200" dirty="0" smtClean="0"/>
              <a:t> и </a:t>
            </a:r>
            <a:r>
              <a:rPr lang="ru-RU" sz="3200" b="1" dirty="0" smtClean="0">
                <a:solidFill>
                  <a:schemeClr val="accent2"/>
                </a:solidFill>
              </a:rPr>
              <a:t>дырочная</a:t>
            </a:r>
            <a:r>
              <a:rPr lang="ru-RU" sz="3200" dirty="0" smtClean="0"/>
              <a:t> проводимости</a:t>
            </a:r>
            <a:r>
              <a:rPr lang="ru-RU" sz="2800" dirty="0" smtClean="0"/>
              <a:t>.</a:t>
            </a:r>
          </a:p>
        </p:txBody>
      </p:sp>
      <p:sp>
        <p:nvSpPr>
          <p:cNvPr id="5" name="Содержимое 4"/>
          <p:cNvSpPr>
            <a:spLocks noGrp="1"/>
          </p:cNvSpPr>
          <p:nvPr>
            <p:ph sz="quarter" idx="2"/>
          </p:nvPr>
        </p:nvSpPr>
        <p:spPr/>
        <p:txBody>
          <a:bodyPr>
            <a:normAutofit fontScale="85000" lnSpcReduction="20000"/>
          </a:bodyPr>
          <a:lstStyle/>
          <a:p>
            <a:r>
              <a:rPr lang="ru-RU" dirty="0" smtClean="0"/>
              <a:t>Если </a:t>
            </a:r>
            <a:r>
              <a:rPr lang="ru-RU" b="1" dirty="0" smtClean="0"/>
              <a:t>примесь</a:t>
            </a:r>
            <a:r>
              <a:rPr lang="ru-RU" dirty="0" smtClean="0"/>
              <a:t> имеет </a:t>
            </a:r>
            <a:r>
              <a:rPr lang="ru-RU" b="1" dirty="0" smtClean="0"/>
              <a:t>валентность</a:t>
            </a:r>
            <a:r>
              <a:rPr lang="ru-RU" dirty="0" smtClean="0"/>
              <a:t> </a:t>
            </a:r>
            <a:r>
              <a:rPr lang="ru-RU" b="1" dirty="0" smtClean="0">
                <a:solidFill>
                  <a:srgbClr val="C00000"/>
                </a:solidFill>
              </a:rPr>
              <a:t>большую</a:t>
            </a:r>
            <a:r>
              <a:rPr lang="ru-RU" dirty="0" smtClean="0"/>
              <a:t>, </a:t>
            </a:r>
            <a:r>
              <a:rPr lang="ru-RU" b="1" dirty="0" smtClean="0"/>
              <a:t>чем чистый полупроводник</a:t>
            </a:r>
            <a:r>
              <a:rPr lang="ru-RU" dirty="0" smtClean="0"/>
              <a:t>, то появляются </a:t>
            </a:r>
            <a:r>
              <a:rPr lang="ru-RU" b="1" dirty="0" smtClean="0">
                <a:solidFill>
                  <a:srgbClr val="C00000"/>
                </a:solidFill>
              </a:rPr>
              <a:t>свободные электроны</a:t>
            </a:r>
            <a:r>
              <a:rPr lang="ru-RU" dirty="0" smtClean="0"/>
              <a:t>. </a:t>
            </a:r>
          </a:p>
          <a:p>
            <a:r>
              <a:rPr lang="ru-RU" dirty="0" smtClean="0"/>
              <a:t>Проводимость –</a:t>
            </a:r>
            <a:r>
              <a:rPr lang="ru-RU" b="1" dirty="0" smtClean="0">
                <a:solidFill>
                  <a:srgbClr val="C00000"/>
                </a:solidFill>
              </a:rPr>
              <a:t>электронная</a:t>
            </a:r>
            <a:r>
              <a:rPr lang="ru-RU" b="1" dirty="0" smtClean="0"/>
              <a:t>,</a:t>
            </a:r>
            <a:r>
              <a:rPr lang="ru-RU" dirty="0" smtClean="0"/>
              <a:t> </a:t>
            </a:r>
          </a:p>
          <a:p>
            <a:r>
              <a:rPr lang="ru-RU" dirty="0" smtClean="0"/>
              <a:t>примесь </a:t>
            </a:r>
            <a:r>
              <a:rPr lang="ru-RU" b="1" dirty="0" err="1" smtClean="0">
                <a:solidFill>
                  <a:srgbClr val="C00000"/>
                </a:solidFill>
              </a:rPr>
              <a:t>донорная</a:t>
            </a:r>
            <a:r>
              <a:rPr lang="ru-RU" b="1" dirty="0" smtClean="0"/>
              <a:t>,</a:t>
            </a:r>
            <a:r>
              <a:rPr lang="ru-RU" dirty="0" smtClean="0"/>
              <a:t> </a:t>
            </a:r>
          </a:p>
          <a:p>
            <a:r>
              <a:rPr lang="ru-RU" dirty="0" smtClean="0"/>
              <a:t>полупроводник </a:t>
            </a:r>
            <a:r>
              <a:rPr lang="en-US" b="1" i="1" dirty="0" smtClean="0">
                <a:solidFill>
                  <a:srgbClr val="C00000"/>
                </a:solidFill>
              </a:rPr>
              <a:t>n </a:t>
            </a:r>
            <a:r>
              <a:rPr lang="ru-RU" b="1" i="1" dirty="0" smtClean="0">
                <a:solidFill>
                  <a:srgbClr val="C00000"/>
                </a:solidFill>
              </a:rPr>
              <a:t>– типа</a:t>
            </a:r>
            <a:r>
              <a:rPr lang="ru-RU" b="1" dirty="0" smtClean="0"/>
              <a:t>.</a:t>
            </a:r>
          </a:p>
        </p:txBody>
      </p:sp>
      <p:sp>
        <p:nvSpPr>
          <p:cNvPr id="6" name="Содержимое 5"/>
          <p:cNvSpPr>
            <a:spLocks noGrp="1"/>
          </p:cNvSpPr>
          <p:nvPr>
            <p:ph sz="quarter" idx="4"/>
          </p:nvPr>
        </p:nvSpPr>
        <p:spPr/>
        <p:txBody>
          <a:bodyPr>
            <a:normAutofit fontScale="85000" lnSpcReduction="20000"/>
          </a:bodyPr>
          <a:lstStyle/>
          <a:p>
            <a:r>
              <a:rPr lang="ru-RU" dirty="0" smtClean="0"/>
              <a:t>Если </a:t>
            </a:r>
            <a:r>
              <a:rPr lang="ru-RU" b="1" dirty="0" smtClean="0"/>
              <a:t>примесь</a:t>
            </a:r>
            <a:r>
              <a:rPr lang="ru-RU" dirty="0" smtClean="0"/>
              <a:t> имеет </a:t>
            </a:r>
            <a:r>
              <a:rPr lang="ru-RU" b="1" dirty="0" smtClean="0"/>
              <a:t>валентность</a:t>
            </a:r>
            <a:r>
              <a:rPr lang="ru-RU" dirty="0" smtClean="0"/>
              <a:t> </a:t>
            </a:r>
            <a:r>
              <a:rPr lang="ru-RU" b="1" dirty="0" smtClean="0">
                <a:solidFill>
                  <a:srgbClr val="C00000"/>
                </a:solidFill>
              </a:rPr>
              <a:t>меньшую</a:t>
            </a:r>
            <a:r>
              <a:rPr lang="ru-RU" dirty="0" smtClean="0"/>
              <a:t>, чем чистый полупроводник, то появляются разрывы связей – </a:t>
            </a:r>
            <a:r>
              <a:rPr lang="ru-RU" b="1" dirty="0" smtClean="0">
                <a:solidFill>
                  <a:srgbClr val="C00000"/>
                </a:solidFill>
              </a:rPr>
              <a:t>дырки</a:t>
            </a:r>
            <a:r>
              <a:rPr lang="ru-RU" dirty="0" smtClean="0"/>
              <a:t>. </a:t>
            </a:r>
          </a:p>
          <a:p>
            <a:r>
              <a:rPr lang="ru-RU" dirty="0" smtClean="0"/>
              <a:t>Проводимость – </a:t>
            </a:r>
            <a:r>
              <a:rPr lang="ru-RU" b="1" dirty="0" smtClean="0">
                <a:solidFill>
                  <a:srgbClr val="C00000"/>
                </a:solidFill>
              </a:rPr>
              <a:t>дырочная</a:t>
            </a:r>
            <a:r>
              <a:rPr lang="ru-RU" b="1" dirty="0" smtClean="0"/>
              <a:t>,</a:t>
            </a:r>
            <a:r>
              <a:rPr lang="ru-RU" dirty="0" smtClean="0"/>
              <a:t> </a:t>
            </a:r>
          </a:p>
          <a:p>
            <a:r>
              <a:rPr lang="ru-RU" dirty="0" smtClean="0"/>
              <a:t>примесь </a:t>
            </a:r>
            <a:r>
              <a:rPr lang="ru-RU" b="1" dirty="0" smtClean="0">
                <a:solidFill>
                  <a:srgbClr val="C00000"/>
                </a:solidFill>
              </a:rPr>
              <a:t>акцепторная</a:t>
            </a:r>
            <a:r>
              <a:rPr lang="ru-RU" b="1" dirty="0" smtClean="0"/>
              <a:t>,</a:t>
            </a:r>
            <a:r>
              <a:rPr lang="ru-RU" dirty="0" smtClean="0"/>
              <a:t> </a:t>
            </a:r>
          </a:p>
          <a:p>
            <a:r>
              <a:rPr lang="ru-RU" dirty="0" smtClean="0"/>
              <a:t>полупроводник </a:t>
            </a:r>
            <a:r>
              <a:rPr lang="en-US" b="1" i="1" dirty="0" smtClean="0">
                <a:solidFill>
                  <a:srgbClr val="C00000"/>
                </a:solidFill>
              </a:rPr>
              <a:t>p</a:t>
            </a:r>
            <a:r>
              <a:rPr lang="ru-RU" b="1" i="1" dirty="0" smtClean="0">
                <a:solidFill>
                  <a:srgbClr val="C00000"/>
                </a:solidFill>
              </a:rPr>
              <a:t> – типа</a:t>
            </a:r>
            <a:r>
              <a:rPr lang="ru-RU" b="1" dirty="0" smtClean="0"/>
              <a:t>. </a:t>
            </a:r>
          </a:p>
        </p:txBody>
      </p:sp>
      <p:sp>
        <p:nvSpPr>
          <p:cNvPr id="18435" name="Rectangle 8"/>
          <p:cNvSpPr>
            <a:spLocks noGrp="1" noChangeArrowheads="1"/>
          </p:cNvSpPr>
          <p:nvPr>
            <p:ph type="body" sz="quarter" idx="1"/>
          </p:nvPr>
        </p:nvSpPr>
        <p:spPr/>
        <p:txBody>
          <a:bodyPr>
            <a:normAutofit/>
          </a:bodyPr>
          <a:lstStyle/>
          <a:p>
            <a:pPr algn="ctr"/>
            <a:r>
              <a:rPr lang="ru-RU" dirty="0" smtClean="0">
                <a:solidFill>
                  <a:srgbClr val="C00000"/>
                </a:solidFill>
              </a:rPr>
              <a:t>Электронная </a:t>
            </a:r>
            <a:r>
              <a:rPr lang="ru-RU" dirty="0" smtClean="0"/>
              <a:t>проводимость</a:t>
            </a:r>
            <a:endParaRPr lang="ru-RU" b="1" dirty="0" smtClean="0"/>
          </a:p>
        </p:txBody>
      </p:sp>
      <p:sp>
        <p:nvSpPr>
          <p:cNvPr id="18436" name="Rectangle 9"/>
          <p:cNvSpPr>
            <a:spLocks noGrp="1" noChangeArrowheads="1"/>
          </p:cNvSpPr>
          <p:nvPr>
            <p:ph type="body" sz="quarter" idx="3"/>
          </p:nvPr>
        </p:nvSpPr>
        <p:spPr/>
        <p:txBody>
          <a:bodyPr>
            <a:normAutofit/>
          </a:bodyPr>
          <a:lstStyle/>
          <a:p>
            <a:pPr algn="ctr"/>
            <a:r>
              <a:rPr lang="ru-RU" dirty="0" smtClean="0">
                <a:solidFill>
                  <a:srgbClr val="C00000"/>
                </a:solidFill>
              </a:rPr>
              <a:t>Дырочная</a:t>
            </a:r>
            <a:r>
              <a:rPr lang="ru-RU" dirty="0" smtClean="0"/>
              <a:t> проводимости</a:t>
            </a:r>
            <a:endParaRPr lang="ru-RU" b="1" dirty="0" smtClean="0"/>
          </a:p>
        </p:txBody>
      </p:sp>
      <p:pic>
        <p:nvPicPr>
          <p:cNvPr id="7" name="Picture 2" descr="C:\Program Files\Physicon\Open Physics 2.5 part 2\content\chapter1\section\paragraph13\images\1-13-3.gif"/>
          <p:cNvPicPr>
            <a:picLocks noChangeAspect="1" noChangeArrowheads="1"/>
          </p:cNvPicPr>
          <p:nvPr/>
        </p:nvPicPr>
        <p:blipFill>
          <a:blip r:embed="rId2"/>
          <a:srcRect/>
          <a:stretch>
            <a:fillRect/>
          </a:stretch>
        </p:blipFill>
        <p:spPr bwMode="auto">
          <a:xfrm>
            <a:off x="0" y="2428868"/>
            <a:ext cx="4766126" cy="3714776"/>
          </a:xfrm>
          <a:prstGeom prst="rect">
            <a:avLst/>
          </a:prstGeom>
          <a:noFill/>
        </p:spPr>
      </p:pic>
      <p:sp>
        <p:nvSpPr>
          <p:cNvPr id="8" name="Rectangle 3"/>
          <p:cNvSpPr>
            <a:spLocks noChangeArrowheads="1"/>
          </p:cNvSpPr>
          <p:nvPr/>
        </p:nvSpPr>
        <p:spPr bwMode="auto">
          <a:xfrm>
            <a:off x="0" y="6211669"/>
            <a:ext cx="46434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Атом мышьяка в решетке германия. Полупроводник </a:t>
            </a:r>
            <a:r>
              <a:rPr kumimoji="0" lang="ru-RU" sz="1800" b="0" i="1" u="none" strike="noStrike" cap="none" normalizeH="0" baseline="0" dirty="0" smtClean="0">
                <a:ln>
                  <a:noFill/>
                </a:ln>
                <a:solidFill>
                  <a:schemeClr val="tx1"/>
                </a:solidFill>
                <a:effectLst/>
                <a:latin typeface="Arial" pitchFamily="34" charset="0"/>
              </a:rPr>
              <a:t>n</a:t>
            </a:r>
            <a:r>
              <a:rPr kumimoji="0" lang="ru-RU" sz="1800" b="0" i="0" u="none" strike="noStrike" cap="none" normalizeH="0" baseline="0" dirty="0" smtClean="0">
                <a:ln>
                  <a:noFill/>
                </a:ln>
                <a:solidFill>
                  <a:schemeClr val="tx1"/>
                </a:solidFill>
                <a:effectLst/>
                <a:latin typeface="Arial" pitchFamily="34" charset="0"/>
              </a:rPr>
              <a:t>-типа. </a:t>
            </a:r>
          </a:p>
        </p:txBody>
      </p:sp>
      <p:pic>
        <p:nvPicPr>
          <p:cNvPr id="113666" name="Picture 2" descr="C:\Program Files\Physicon\Open Physics 2.5 part 2\content\chapter1\section\paragraph13\images\1-13-4.gif"/>
          <p:cNvPicPr>
            <a:picLocks noChangeAspect="1" noChangeArrowheads="1"/>
          </p:cNvPicPr>
          <p:nvPr/>
        </p:nvPicPr>
        <p:blipFill>
          <a:blip r:embed="rId3"/>
          <a:srcRect/>
          <a:stretch>
            <a:fillRect/>
          </a:stretch>
        </p:blipFill>
        <p:spPr bwMode="auto">
          <a:xfrm>
            <a:off x="4786314" y="2500306"/>
            <a:ext cx="4371195" cy="3714776"/>
          </a:xfrm>
          <a:prstGeom prst="rect">
            <a:avLst/>
          </a:prstGeom>
          <a:noFill/>
        </p:spPr>
      </p:pic>
      <p:sp>
        <p:nvSpPr>
          <p:cNvPr id="113667" name="Rectangle 3"/>
          <p:cNvSpPr>
            <a:spLocks noChangeArrowheads="1"/>
          </p:cNvSpPr>
          <p:nvPr/>
        </p:nvSpPr>
        <p:spPr bwMode="auto">
          <a:xfrm>
            <a:off x="4857752" y="6211669"/>
            <a:ext cx="41433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Атом индия в решетке германия. Полупроводник </a:t>
            </a:r>
            <a:r>
              <a:rPr kumimoji="0" lang="ru-RU" sz="1800" b="0" i="1" u="none" strike="noStrike" cap="none" normalizeH="0" baseline="0" dirty="0" smtClean="0">
                <a:ln>
                  <a:noFill/>
                </a:ln>
                <a:solidFill>
                  <a:schemeClr val="tx1"/>
                </a:solidFill>
                <a:effectLst/>
                <a:latin typeface="Arial" pitchFamily="34" charset="0"/>
              </a:rPr>
              <a:t>p</a:t>
            </a:r>
            <a:r>
              <a:rPr kumimoji="0" lang="ru-RU" sz="1800" b="0" i="0" u="none" strike="noStrike" cap="none" normalizeH="0" baseline="0" dirty="0" smtClean="0">
                <a:ln>
                  <a:noFill/>
                </a:ln>
                <a:solidFill>
                  <a:schemeClr val="tx1"/>
                </a:solidFill>
                <a:effectLst/>
                <a:latin typeface="Arial" pitchFamily="34" charset="0"/>
              </a:rPr>
              <a:t>-типа.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3666"/>
                                        </p:tgtEl>
                                        <p:attrNameLst>
                                          <p:attrName>style.visibility</p:attrName>
                                        </p:attrNameLst>
                                      </p:cBhvr>
                                      <p:to>
                                        <p:strVal val="visible"/>
                                      </p:to>
                                    </p:set>
                                    <p:anim calcmode="lin" valueType="num">
                                      <p:cBhvr additive="base">
                                        <p:cTn id="67" dur="500" fill="hold"/>
                                        <p:tgtEl>
                                          <p:spTgt spid="113666"/>
                                        </p:tgtEl>
                                        <p:attrNameLst>
                                          <p:attrName>ppt_x</p:attrName>
                                        </p:attrNameLst>
                                      </p:cBhvr>
                                      <p:tavLst>
                                        <p:tav tm="0">
                                          <p:val>
                                            <p:strVal val="#ppt_x"/>
                                          </p:val>
                                        </p:tav>
                                        <p:tav tm="100000">
                                          <p:val>
                                            <p:strVal val="#ppt_x"/>
                                          </p:val>
                                        </p:tav>
                                      </p:tavLst>
                                    </p:anim>
                                    <p:anim calcmode="lin" valueType="num">
                                      <p:cBhvr additive="base">
                                        <p:cTn id="68" dur="500" fill="hold"/>
                                        <p:tgtEl>
                                          <p:spTgt spid="1136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3667"/>
                                        </p:tgtEl>
                                        <p:attrNameLst>
                                          <p:attrName>style.visibility</p:attrName>
                                        </p:attrNameLst>
                                      </p:cBhvr>
                                      <p:to>
                                        <p:strVal val="visible"/>
                                      </p:to>
                                    </p:set>
                                    <p:anim calcmode="lin" valueType="num">
                                      <p:cBhvr additive="base">
                                        <p:cTn id="73" dur="500" fill="hold"/>
                                        <p:tgtEl>
                                          <p:spTgt spid="113667"/>
                                        </p:tgtEl>
                                        <p:attrNameLst>
                                          <p:attrName>ppt_x</p:attrName>
                                        </p:attrNameLst>
                                      </p:cBhvr>
                                      <p:tavLst>
                                        <p:tav tm="0">
                                          <p:val>
                                            <p:strVal val="#ppt_x"/>
                                          </p:val>
                                        </p:tav>
                                        <p:tav tm="100000">
                                          <p:val>
                                            <p:strVal val="#ppt_x"/>
                                          </p:val>
                                        </p:tav>
                                      </p:tavLst>
                                    </p:anim>
                                    <p:anim calcmode="lin" valueType="num">
                                      <p:cBhvr additive="base">
                                        <p:cTn id="74"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6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Электронно-дырочный переход. </a:t>
            </a:r>
            <a:endParaRPr lang="ru-RU" dirty="0"/>
          </a:p>
        </p:txBody>
      </p:sp>
      <p:sp>
        <p:nvSpPr>
          <p:cNvPr id="3" name="Содержимое 2"/>
          <p:cNvSpPr>
            <a:spLocks noGrp="1"/>
          </p:cNvSpPr>
          <p:nvPr>
            <p:ph sz="quarter" idx="1"/>
          </p:nvPr>
        </p:nvSpPr>
        <p:spPr>
          <a:xfrm>
            <a:off x="0" y="1600200"/>
            <a:ext cx="9001156" cy="3471874"/>
          </a:xfrm>
        </p:spPr>
        <p:txBody>
          <a:bodyPr>
            <a:normAutofit fontScale="85000" lnSpcReduction="20000"/>
          </a:bodyPr>
          <a:lstStyle/>
          <a:p>
            <a:r>
              <a:rPr lang="ru-RU" b="1" dirty="0" smtClean="0">
                <a:solidFill>
                  <a:srgbClr val="C00000"/>
                </a:solidFill>
              </a:rPr>
              <a:t>Электронно-дырочный переход </a:t>
            </a:r>
            <a:r>
              <a:rPr lang="ru-RU" dirty="0" smtClean="0"/>
              <a:t>(или </a:t>
            </a:r>
            <a:r>
              <a:rPr lang="ru-RU" b="1" i="1" dirty="0" err="1" smtClean="0">
                <a:solidFill>
                  <a:srgbClr val="C00000"/>
                </a:solidFill>
              </a:rPr>
              <a:t>n</a:t>
            </a:r>
            <a:r>
              <a:rPr lang="ru-RU" b="1" i="1" dirty="0" smtClean="0">
                <a:solidFill>
                  <a:srgbClr val="C00000"/>
                </a:solidFill>
              </a:rPr>
              <a:t>–p-переход</a:t>
            </a:r>
            <a:r>
              <a:rPr lang="ru-RU" dirty="0" smtClean="0"/>
              <a:t>) – это </a:t>
            </a:r>
            <a:r>
              <a:rPr lang="ru-RU" b="1" dirty="0" smtClean="0"/>
              <a:t>область контакта </a:t>
            </a:r>
            <a:r>
              <a:rPr lang="ru-RU" dirty="0" smtClean="0"/>
              <a:t>двух полупроводников с </a:t>
            </a:r>
            <a:r>
              <a:rPr lang="ru-RU" b="1" dirty="0" smtClean="0"/>
              <a:t>разными</a:t>
            </a:r>
            <a:r>
              <a:rPr lang="ru-RU" dirty="0" smtClean="0"/>
              <a:t> типами проводимости.</a:t>
            </a:r>
          </a:p>
          <a:p>
            <a:r>
              <a:rPr lang="ru-RU" dirty="0" smtClean="0"/>
              <a:t>При контакте двух полупроводников </a:t>
            </a:r>
            <a:r>
              <a:rPr lang="ru-RU" dirty="0" err="1" smtClean="0"/>
              <a:t>n</a:t>
            </a:r>
            <a:r>
              <a:rPr lang="ru-RU" dirty="0" smtClean="0"/>
              <a:t>- и p-типов начинается </a:t>
            </a:r>
            <a:r>
              <a:rPr lang="ru-RU" b="1" dirty="0" smtClean="0">
                <a:solidFill>
                  <a:srgbClr val="C00000"/>
                </a:solidFill>
              </a:rPr>
              <a:t>процесс диффузии</a:t>
            </a:r>
            <a:r>
              <a:rPr lang="ru-RU" dirty="0" smtClean="0"/>
              <a:t>: дырки из p-области переходят в n-область, а электроны, наоборот, из n-области в p-область.</a:t>
            </a:r>
          </a:p>
          <a:p>
            <a:r>
              <a:rPr lang="ru-RU" dirty="0" smtClean="0">
                <a:solidFill>
                  <a:srgbClr val="C00000"/>
                </a:solidFill>
              </a:rPr>
              <a:t>Пограничная область </a:t>
            </a:r>
            <a:r>
              <a:rPr lang="ru-RU" dirty="0" smtClean="0"/>
              <a:t>раздела полупроводников с разными типами проводимости (так называемый </a:t>
            </a:r>
            <a:r>
              <a:rPr lang="ru-RU" b="1" dirty="0" smtClean="0">
                <a:solidFill>
                  <a:srgbClr val="C00000"/>
                </a:solidFill>
              </a:rPr>
              <a:t>запирающий слой</a:t>
            </a:r>
            <a:r>
              <a:rPr lang="ru-RU" dirty="0" smtClean="0"/>
              <a:t>) обычно достигает толщины порядка десятков и сотен межатомных расстояний.</a:t>
            </a:r>
            <a:endParaRPr lang="ru-RU" dirty="0"/>
          </a:p>
        </p:txBody>
      </p:sp>
      <p:pic>
        <p:nvPicPr>
          <p:cNvPr id="117762" name="Picture 2" descr="C:\Program Files\Physicon\Open Physics 2.5 part 2\content\chapter1\section\paragraph14\images\1-14-1.gif"/>
          <p:cNvPicPr>
            <a:picLocks noChangeAspect="1" noChangeArrowheads="1"/>
          </p:cNvPicPr>
          <p:nvPr/>
        </p:nvPicPr>
        <p:blipFill>
          <a:blip r:embed="rId2"/>
          <a:srcRect/>
          <a:stretch>
            <a:fillRect/>
          </a:stretch>
        </p:blipFill>
        <p:spPr bwMode="auto">
          <a:xfrm>
            <a:off x="3929057" y="4729881"/>
            <a:ext cx="5214943" cy="21281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Ток в прямом направлении</a:t>
            </a:r>
            <a:endParaRPr lang="ru-RU" dirty="0"/>
          </a:p>
        </p:txBody>
      </p:sp>
      <p:sp>
        <p:nvSpPr>
          <p:cNvPr id="3" name="Содержимое 2"/>
          <p:cNvSpPr>
            <a:spLocks noGrp="1"/>
          </p:cNvSpPr>
          <p:nvPr>
            <p:ph sz="quarter" idx="1"/>
          </p:nvPr>
        </p:nvSpPr>
        <p:spPr>
          <a:xfrm>
            <a:off x="0" y="1571612"/>
            <a:ext cx="4786314" cy="5000660"/>
          </a:xfrm>
        </p:spPr>
        <p:txBody>
          <a:bodyPr>
            <a:normAutofit fontScale="77500" lnSpcReduction="20000"/>
          </a:bodyPr>
          <a:lstStyle/>
          <a:p>
            <a:r>
              <a:rPr lang="ru-RU" dirty="0" smtClean="0"/>
              <a:t>Если </a:t>
            </a:r>
            <a:r>
              <a:rPr lang="ru-RU" dirty="0" err="1" smtClean="0"/>
              <a:t>n</a:t>
            </a:r>
            <a:r>
              <a:rPr lang="ru-RU" dirty="0" smtClean="0"/>
              <a:t>–p-переход соединить с источником так, чтобы </a:t>
            </a:r>
            <a:r>
              <a:rPr lang="ru-RU" dirty="0" smtClean="0">
                <a:solidFill>
                  <a:srgbClr val="C00000"/>
                </a:solidFill>
              </a:rPr>
              <a:t>положительный полюс </a:t>
            </a:r>
            <a:r>
              <a:rPr lang="ru-RU" dirty="0" smtClean="0"/>
              <a:t>источника был соединен с </a:t>
            </a:r>
            <a:r>
              <a:rPr lang="ru-RU" dirty="0" smtClean="0">
                <a:solidFill>
                  <a:srgbClr val="C00000"/>
                </a:solidFill>
              </a:rPr>
              <a:t>p-областью</a:t>
            </a:r>
            <a:r>
              <a:rPr lang="ru-RU" dirty="0" smtClean="0"/>
              <a:t>, а </a:t>
            </a:r>
            <a:r>
              <a:rPr lang="ru-RU" dirty="0" smtClean="0">
                <a:solidFill>
                  <a:srgbClr val="C00000"/>
                </a:solidFill>
              </a:rPr>
              <a:t>отрицательный с n-областью</a:t>
            </a:r>
            <a:r>
              <a:rPr lang="ru-RU" dirty="0" smtClean="0"/>
              <a:t>, то </a:t>
            </a:r>
            <a:r>
              <a:rPr lang="ru-RU" b="1" dirty="0" smtClean="0"/>
              <a:t>напряженность электрического </a:t>
            </a:r>
            <a:r>
              <a:rPr lang="ru-RU" dirty="0" smtClean="0"/>
              <a:t>поля в запирающем слое </a:t>
            </a:r>
            <a:r>
              <a:rPr lang="ru-RU" b="1" dirty="0" smtClean="0">
                <a:solidFill>
                  <a:srgbClr val="C00000"/>
                </a:solidFill>
              </a:rPr>
              <a:t>будет уменьшаться</a:t>
            </a:r>
            <a:r>
              <a:rPr lang="ru-RU" dirty="0" smtClean="0"/>
              <a:t>. </a:t>
            </a:r>
          </a:p>
          <a:p>
            <a:r>
              <a:rPr lang="ru-RU" dirty="0" smtClean="0"/>
              <a:t>Дырки из p-области и электроны из n-области, </a:t>
            </a:r>
            <a:r>
              <a:rPr lang="ru-RU" b="1" dirty="0" smtClean="0"/>
              <a:t>двигаясь навстречу друг другу</a:t>
            </a:r>
            <a:r>
              <a:rPr lang="ru-RU" dirty="0" smtClean="0"/>
              <a:t>, будут пересекать </a:t>
            </a:r>
            <a:r>
              <a:rPr lang="ru-RU" dirty="0" err="1" smtClean="0"/>
              <a:t>n</a:t>
            </a:r>
            <a:r>
              <a:rPr lang="ru-RU" dirty="0" smtClean="0"/>
              <a:t>–p-переход, создавая </a:t>
            </a:r>
            <a:r>
              <a:rPr lang="ru-RU" b="1" dirty="0" smtClean="0">
                <a:solidFill>
                  <a:srgbClr val="C00000"/>
                </a:solidFill>
              </a:rPr>
              <a:t>ток в прямом направлении</a:t>
            </a:r>
            <a:r>
              <a:rPr lang="ru-RU" dirty="0" smtClean="0"/>
              <a:t>. </a:t>
            </a:r>
          </a:p>
          <a:p>
            <a:r>
              <a:rPr lang="ru-RU" b="1" dirty="0" smtClean="0"/>
              <a:t>Сила тока </a:t>
            </a:r>
            <a:r>
              <a:rPr lang="ru-RU" dirty="0" smtClean="0"/>
              <a:t>через </a:t>
            </a:r>
            <a:r>
              <a:rPr lang="ru-RU" dirty="0" err="1" smtClean="0"/>
              <a:t>n</a:t>
            </a:r>
            <a:r>
              <a:rPr lang="ru-RU" dirty="0" smtClean="0"/>
              <a:t>–p-переход в этом случае </a:t>
            </a:r>
            <a:r>
              <a:rPr lang="ru-RU" b="1" dirty="0" smtClean="0">
                <a:solidFill>
                  <a:srgbClr val="C00000"/>
                </a:solidFill>
              </a:rPr>
              <a:t>будет возрастать </a:t>
            </a:r>
            <a:r>
              <a:rPr lang="ru-RU" dirty="0" smtClean="0"/>
              <a:t>при увеличении напряжения источника.</a:t>
            </a:r>
          </a:p>
        </p:txBody>
      </p:sp>
      <p:pic>
        <p:nvPicPr>
          <p:cNvPr id="118786" name="Picture 2" descr="C:\Program Files\Physicon\Open Physics 2.5 part 2\content\chapter1\section\paragraph14\images\1-14-2.gif"/>
          <p:cNvPicPr>
            <a:picLocks noGrp="1" noChangeAspect="1" noChangeArrowheads="1"/>
          </p:cNvPicPr>
          <p:nvPr>
            <p:ph sz="quarter" idx="2"/>
          </p:nvPr>
        </p:nvPicPr>
        <p:blipFill>
          <a:blip r:embed="rId2"/>
          <a:srcRect/>
          <a:stretch>
            <a:fillRect/>
          </a:stretch>
        </p:blipFill>
        <p:spPr bwMode="auto">
          <a:xfrm>
            <a:off x="4572000" y="2621102"/>
            <a:ext cx="4429134" cy="4013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285984" y="2571744"/>
            <a:ext cx="6643734" cy="4286256"/>
          </a:xfrm>
        </p:spPr>
        <p:txBody>
          <a:bodyPr>
            <a:normAutofit fontScale="62500" lnSpcReduction="20000"/>
          </a:bodyPr>
          <a:lstStyle/>
          <a:p>
            <a:pPr eaLnBrk="1" fontAlgn="auto" hangingPunct="1">
              <a:spcAft>
                <a:spcPts val="0"/>
              </a:spcAft>
              <a:buFont typeface="Wingdings 3"/>
              <a:buNone/>
              <a:defRPr/>
            </a:pPr>
            <a:r>
              <a:rPr lang="ru-RU" b="1" dirty="0" smtClean="0"/>
              <a:t>Элементы содержания, проверяемые на ЕГЭ</a:t>
            </a:r>
            <a:r>
              <a:rPr lang="ru-RU" dirty="0" smtClean="0"/>
              <a:t> </a:t>
            </a:r>
            <a:r>
              <a:rPr lang="ru-RU" b="1" dirty="0" smtClean="0"/>
              <a:t>2010</a:t>
            </a:r>
            <a:r>
              <a:rPr lang="ru-RU" dirty="0" smtClean="0"/>
              <a:t>:</a:t>
            </a:r>
          </a:p>
          <a:p>
            <a:pPr eaLnBrk="1" fontAlgn="auto" hangingPunct="1">
              <a:spcAft>
                <a:spcPts val="0"/>
              </a:spcAft>
              <a:buFont typeface="Wingdings 3"/>
              <a:buNone/>
              <a:defRPr/>
            </a:pPr>
            <a:endParaRPr lang="ru-RU" dirty="0" smtClean="0"/>
          </a:p>
          <a:p>
            <a:pPr marL="342900" indent="-342900">
              <a:buFont typeface="+mj-lt"/>
              <a:buAutoNum type="arabicPeriod"/>
            </a:pPr>
            <a:r>
              <a:rPr lang="ru-RU" dirty="0" smtClean="0"/>
              <a:t>Электрический ток. Сила тока, напряжение, электрическое сопротивление 	</a:t>
            </a:r>
          </a:p>
          <a:p>
            <a:pPr marL="342900" indent="-342900">
              <a:buFont typeface="+mj-lt"/>
              <a:buAutoNum type="arabicPeriod"/>
            </a:pPr>
            <a:r>
              <a:rPr lang="ru-RU" dirty="0" smtClean="0"/>
              <a:t>Закон Ома для участка цепи </a:t>
            </a:r>
          </a:p>
          <a:p>
            <a:pPr marL="342900" indent="-342900">
              <a:buFont typeface="+mj-lt"/>
              <a:buAutoNum type="arabicPeriod"/>
            </a:pPr>
            <a:r>
              <a:rPr lang="ru-RU" dirty="0" smtClean="0"/>
              <a:t>Электродвижущая сила </a:t>
            </a:r>
          </a:p>
          <a:p>
            <a:pPr marL="342900" indent="-342900">
              <a:buFont typeface="+mj-lt"/>
              <a:buAutoNum type="arabicPeriod"/>
            </a:pPr>
            <a:r>
              <a:rPr lang="ru-RU" dirty="0" smtClean="0"/>
              <a:t>Закон Ома для полной электрической цепи </a:t>
            </a:r>
          </a:p>
          <a:p>
            <a:pPr marL="342900" indent="-342900">
              <a:buFont typeface="+mj-lt"/>
              <a:buAutoNum type="arabicPeriod"/>
            </a:pPr>
            <a:r>
              <a:rPr lang="ru-RU" dirty="0" smtClean="0"/>
              <a:t>Параллельное и последовательное соединение проводников </a:t>
            </a:r>
          </a:p>
          <a:p>
            <a:pPr marL="342900" indent="-342900">
              <a:buFont typeface="+mj-lt"/>
              <a:buAutoNum type="arabicPeriod"/>
            </a:pPr>
            <a:r>
              <a:rPr lang="ru-RU" dirty="0" smtClean="0"/>
              <a:t>Работа электрического тока. Закон Джоуля–Ленца </a:t>
            </a:r>
          </a:p>
          <a:p>
            <a:pPr marL="342900" indent="-342900">
              <a:buFont typeface="+mj-lt"/>
              <a:buAutoNum type="arabicPeriod"/>
            </a:pPr>
            <a:r>
              <a:rPr lang="ru-RU" dirty="0" smtClean="0"/>
              <a:t>Мощность электрического тока </a:t>
            </a:r>
          </a:p>
          <a:p>
            <a:pPr marL="342900" indent="-342900">
              <a:buFont typeface="+mj-lt"/>
              <a:buAutoNum type="arabicPeriod"/>
            </a:pPr>
            <a:r>
              <a:rPr lang="ru-RU" dirty="0" smtClean="0"/>
              <a:t>Носители электрического заряда в различных средах </a:t>
            </a:r>
          </a:p>
          <a:p>
            <a:pPr marL="342900" indent="-342900">
              <a:buFont typeface="+mj-lt"/>
              <a:buAutoNum type="arabicPeriod"/>
            </a:pPr>
            <a:r>
              <a:rPr lang="ru-RU" dirty="0" smtClean="0"/>
              <a:t>Полупроводники. Собственная и </a:t>
            </a:r>
            <a:r>
              <a:rPr lang="ru-RU" dirty="0" err="1" smtClean="0"/>
              <a:t>примесная</a:t>
            </a:r>
            <a:r>
              <a:rPr lang="ru-RU" dirty="0" smtClean="0"/>
              <a:t> проводимость полупроводников. Полупроводниковый диод</a:t>
            </a:r>
          </a:p>
        </p:txBody>
      </p:sp>
      <p:sp>
        <p:nvSpPr>
          <p:cNvPr id="16386" name="Заголовок 3"/>
          <p:cNvSpPr>
            <a:spLocks noGrp="1"/>
          </p:cNvSpPr>
          <p:nvPr>
            <p:ph type="title"/>
          </p:nvPr>
        </p:nvSpPr>
        <p:spPr>
          <a:xfrm>
            <a:off x="1357290" y="0"/>
            <a:ext cx="7786710" cy="1571612"/>
          </a:xfrm>
        </p:spPr>
        <p:txBody>
          <a:bodyPr>
            <a:noAutofit/>
          </a:bodyPr>
          <a:lstStyle/>
          <a:p>
            <a:r>
              <a:rPr lang="ru-RU" sz="2800" dirty="0" smtClean="0">
                <a:solidFill>
                  <a:srgbClr val="7030A0"/>
                </a:solidFill>
              </a:rPr>
              <a:t>Цель: повторение основных понятий, законов и формул </a:t>
            </a:r>
            <a:br>
              <a:rPr lang="ru-RU" sz="2800" dirty="0" smtClean="0">
                <a:solidFill>
                  <a:srgbClr val="7030A0"/>
                </a:solidFill>
              </a:rPr>
            </a:br>
            <a:r>
              <a:rPr lang="ru-RU" sz="2800" i="1" dirty="0" smtClean="0">
                <a:solidFill>
                  <a:srgbClr val="7030A0"/>
                </a:solidFill>
              </a:rPr>
              <a:t>ЗАКОНОВ ПОСТОЯННОГО ТОКА </a:t>
            </a:r>
            <a:r>
              <a:rPr lang="ru-RU" sz="2800" dirty="0" smtClean="0">
                <a:solidFill>
                  <a:srgbClr val="7030A0"/>
                </a:solidFill>
              </a:rPr>
              <a:t> в соответствии с кодификатором ЕГЭ.</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Ток в обратном направлении</a:t>
            </a:r>
            <a:endParaRPr lang="ru-RU" dirty="0"/>
          </a:p>
        </p:txBody>
      </p:sp>
      <p:sp>
        <p:nvSpPr>
          <p:cNvPr id="3" name="Содержимое 2"/>
          <p:cNvSpPr>
            <a:spLocks noGrp="1"/>
          </p:cNvSpPr>
          <p:nvPr>
            <p:ph sz="quarter" idx="1"/>
          </p:nvPr>
        </p:nvSpPr>
        <p:spPr>
          <a:xfrm>
            <a:off x="0" y="1571612"/>
            <a:ext cx="4786314" cy="5000660"/>
          </a:xfrm>
        </p:spPr>
        <p:txBody>
          <a:bodyPr>
            <a:normAutofit fontScale="77500" lnSpcReduction="20000"/>
          </a:bodyPr>
          <a:lstStyle/>
          <a:p>
            <a:r>
              <a:rPr lang="ru-RU" dirty="0" smtClean="0"/>
              <a:t>Если полупроводник с </a:t>
            </a:r>
            <a:r>
              <a:rPr lang="ru-RU" dirty="0" err="1" smtClean="0"/>
              <a:t>n</a:t>
            </a:r>
            <a:r>
              <a:rPr lang="ru-RU" dirty="0" smtClean="0"/>
              <a:t>–p-переходом подключен к источнику тока так, что </a:t>
            </a:r>
            <a:r>
              <a:rPr lang="ru-RU" b="1" dirty="0" smtClean="0">
                <a:solidFill>
                  <a:srgbClr val="C00000"/>
                </a:solidFill>
              </a:rPr>
              <a:t>положительный полюс </a:t>
            </a:r>
            <a:r>
              <a:rPr lang="ru-RU" dirty="0" smtClean="0"/>
              <a:t>источника соединен с </a:t>
            </a:r>
            <a:r>
              <a:rPr lang="ru-RU" b="1" dirty="0" smtClean="0">
                <a:solidFill>
                  <a:srgbClr val="C00000"/>
                </a:solidFill>
              </a:rPr>
              <a:t>n-областью</a:t>
            </a:r>
            <a:r>
              <a:rPr lang="ru-RU" dirty="0" smtClean="0"/>
              <a:t>, а </a:t>
            </a:r>
            <a:r>
              <a:rPr lang="ru-RU" b="1" dirty="0" smtClean="0">
                <a:solidFill>
                  <a:srgbClr val="C00000"/>
                </a:solidFill>
              </a:rPr>
              <a:t>отрицательный – с p-областью</a:t>
            </a:r>
            <a:r>
              <a:rPr lang="ru-RU" dirty="0" smtClean="0"/>
              <a:t>, то </a:t>
            </a:r>
            <a:r>
              <a:rPr lang="ru-RU" b="1" dirty="0" smtClean="0"/>
              <a:t>напряженность поля в запирающем слое возрастает</a:t>
            </a:r>
            <a:r>
              <a:rPr lang="ru-RU" dirty="0" smtClean="0"/>
              <a:t>. </a:t>
            </a:r>
          </a:p>
          <a:p>
            <a:r>
              <a:rPr lang="ru-RU" b="1" dirty="0" smtClean="0"/>
              <a:t>Дырки</a:t>
            </a:r>
            <a:r>
              <a:rPr lang="ru-RU" dirty="0" smtClean="0"/>
              <a:t> в p-области и </a:t>
            </a:r>
            <a:r>
              <a:rPr lang="ru-RU" b="1" dirty="0" smtClean="0"/>
              <a:t>электроны</a:t>
            </a:r>
            <a:r>
              <a:rPr lang="ru-RU" dirty="0" smtClean="0"/>
              <a:t> в n-области </a:t>
            </a:r>
            <a:r>
              <a:rPr lang="ru-RU" b="1" dirty="0" smtClean="0"/>
              <a:t>будут смещаться </a:t>
            </a:r>
            <a:r>
              <a:rPr lang="ru-RU" b="1" dirty="0" smtClean="0">
                <a:solidFill>
                  <a:srgbClr val="C00000"/>
                </a:solidFill>
              </a:rPr>
              <a:t>от</a:t>
            </a:r>
            <a:r>
              <a:rPr lang="ru-RU" b="1" dirty="0" smtClean="0"/>
              <a:t> </a:t>
            </a:r>
            <a:r>
              <a:rPr lang="ru-RU" b="1" dirty="0" err="1" smtClean="0"/>
              <a:t>n</a:t>
            </a:r>
            <a:r>
              <a:rPr lang="ru-RU" b="1" dirty="0" smtClean="0"/>
              <a:t>–p-перехода</a:t>
            </a:r>
            <a:r>
              <a:rPr lang="ru-RU" dirty="0" smtClean="0"/>
              <a:t>, увеличивая тем самым концентрации неосновных носителей в запирающем слое. </a:t>
            </a:r>
          </a:p>
          <a:p>
            <a:r>
              <a:rPr lang="ru-RU" b="1" dirty="0" smtClean="0">
                <a:solidFill>
                  <a:srgbClr val="C00000"/>
                </a:solidFill>
              </a:rPr>
              <a:t>Ток через </a:t>
            </a:r>
            <a:r>
              <a:rPr lang="ru-RU" b="1" dirty="0" err="1" smtClean="0">
                <a:solidFill>
                  <a:srgbClr val="C00000"/>
                </a:solidFill>
              </a:rPr>
              <a:t>n</a:t>
            </a:r>
            <a:r>
              <a:rPr lang="ru-RU" b="1" dirty="0" smtClean="0">
                <a:solidFill>
                  <a:srgbClr val="C00000"/>
                </a:solidFill>
              </a:rPr>
              <a:t>–p-переход практически не идет. </a:t>
            </a:r>
          </a:p>
          <a:p>
            <a:r>
              <a:rPr lang="ru-RU" dirty="0" smtClean="0"/>
              <a:t>Напряжение, поданное на </a:t>
            </a:r>
            <a:r>
              <a:rPr lang="ru-RU" dirty="0" err="1" smtClean="0"/>
              <a:t>n</a:t>
            </a:r>
            <a:r>
              <a:rPr lang="ru-RU" dirty="0" smtClean="0"/>
              <a:t>–p-переход в этом случае называют обратным. </a:t>
            </a:r>
            <a:endParaRPr lang="ru-RU" dirty="0"/>
          </a:p>
        </p:txBody>
      </p:sp>
      <p:pic>
        <p:nvPicPr>
          <p:cNvPr id="118786" name="Picture 2" descr="C:\Program Files\Physicon\Open Physics 2.5 part 2\content\chapter1\section\paragraph14\images\1-14-2.gif"/>
          <p:cNvPicPr>
            <a:picLocks noGrp="1" noChangeAspect="1" noChangeArrowheads="1"/>
          </p:cNvPicPr>
          <p:nvPr>
            <p:ph sz="quarter" idx="2"/>
          </p:nvPr>
        </p:nvPicPr>
        <p:blipFill>
          <a:blip r:embed="rId2"/>
          <a:srcRect/>
          <a:stretch>
            <a:fillRect/>
          </a:stretch>
        </p:blipFill>
        <p:spPr bwMode="auto">
          <a:xfrm>
            <a:off x="4572000" y="2621102"/>
            <a:ext cx="4429134" cy="4013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Транзистор</a:t>
            </a:r>
            <a:endParaRPr lang="ru-RU" dirty="0"/>
          </a:p>
        </p:txBody>
      </p:sp>
      <p:sp>
        <p:nvSpPr>
          <p:cNvPr id="3" name="Содержимое 2"/>
          <p:cNvSpPr>
            <a:spLocks noGrp="1"/>
          </p:cNvSpPr>
          <p:nvPr>
            <p:ph sz="quarter" idx="1"/>
          </p:nvPr>
        </p:nvSpPr>
        <p:spPr>
          <a:xfrm>
            <a:off x="0" y="1500174"/>
            <a:ext cx="4786314" cy="5357826"/>
          </a:xfrm>
        </p:spPr>
        <p:txBody>
          <a:bodyPr>
            <a:normAutofit fontScale="55000" lnSpcReduction="20000"/>
          </a:bodyPr>
          <a:lstStyle/>
          <a:p>
            <a:r>
              <a:rPr lang="ru-RU" dirty="0" smtClean="0"/>
              <a:t>Полупроводниковые приборы не с одним, а </a:t>
            </a:r>
            <a:r>
              <a:rPr lang="ru-RU" b="1" dirty="0" smtClean="0"/>
              <a:t>с двумя </a:t>
            </a:r>
            <a:r>
              <a:rPr lang="ru-RU" b="1" dirty="0" err="1" smtClean="0"/>
              <a:t>n</a:t>
            </a:r>
            <a:r>
              <a:rPr lang="ru-RU" b="1" dirty="0" smtClean="0"/>
              <a:t>–p-переходами </a:t>
            </a:r>
            <a:r>
              <a:rPr lang="ru-RU" dirty="0" smtClean="0"/>
              <a:t>называются </a:t>
            </a:r>
            <a:r>
              <a:rPr lang="ru-RU" b="1" dirty="0" smtClean="0">
                <a:solidFill>
                  <a:srgbClr val="C00000"/>
                </a:solidFill>
              </a:rPr>
              <a:t>транзисторами</a:t>
            </a:r>
            <a:r>
              <a:rPr lang="ru-RU" dirty="0" smtClean="0"/>
              <a:t>.</a:t>
            </a:r>
          </a:p>
          <a:p>
            <a:r>
              <a:rPr lang="ru-RU" dirty="0" smtClean="0"/>
              <a:t>Название происходит от сочетания английских слов: </a:t>
            </a:r>
            <a:r>
              <a:rPr lang="ru-RU" b="1" i="1" dirty="0" err="1" smtClean="0"/>
              <a:t>transfer</a:t>
            </a:r>
            <a:r>
              <a:rPr lang="ru-RU" dirty="0" smtClean="0"/>
              <a:t> – </a:t>
            </a:r>
            <a:r>
              <a:rPr lang="ru-RU" b="1" dirty="0" smtClean="0">
                <a:solidFill>
                  <a:srgbClr val="C00000"/>
                </a:solidFill>
              </a:rPr>
              <a:t>переносить</a:t>
            </a:r>
            <a:r>
              <a:rPr lang="ru-RU" dirty="0" smtClean="0"/>
              <a:t> и </a:t>
            </a:r>
            <a:r>
              <a:rPr lang="ru-RU" b="1" i="1" dirty="0" err="1" smtClean="0"/>
              <a:t>resistor</a:t>
            </a:r>
            <a:r>
              <a:rPr lang="ru-RU" dirty="0" smtClean="0"/>
              <a:t> – </a:t>
            </a:r>
            <a:r>
              <a:rPr lang="ru-RU" b="1" dirty="0" smtClean="0">
                <a:solidFill>
                  <a:srgbClr val="C00000"/>
                </a:solidFill>
              </a:rPr>
              <a:t>сопротивление</a:t>
            </a:r>
            <a:r>
              <a:rPr lang="ru-RU" dirty="0" smtClean="0"/>
              <a:t>.</a:t>
            </a:r>
          </a:p>
          <a:p>
            <a:r>
              <a:rPr lang="ru-RU" dirty="0" smtClean="0"/>
              <a:t>Обычно </a:t>
            </a:r>
            <a:r>
              <a:rPr lang="ru-RU" b="1" dirty="0" smtClean="0"/>
              <a:t>для создания транзисторов </a:t>
            </a:r>
            <a:r>
              <a:rPr lang="ru-RU" dirty="0" smtClean="0"/>
              <a:t>используют </a:t>
            </a:r>
            <a:r>
              <a:rPr lang="ru-RU" b="1" dirty="0" smtClean="0">
                <a:solidFill>
                  <a:srgbClr val="C00000"/>
                </a:solidFill>
              </a:rPr>
              <a:t>германий</a:t>
            </a:r>
            <a:r>
              <a:rPr lang="ru-RU" dirty="0" smtClean="0"/>
              <a:t> и </a:t>
            </a:r>
            <a:r>
              <a:rPr lang="ru-RU" b="1" dirty="0" smtClean="0">
                <a:solidFill>
                  <a:srgbClr val="C00000"/>
                </a:solidFill>
              </a:rPr>
              <a:t>кремний</a:t>
            </a:r>
            <a:r>
              <a:rPr lang="ru-RU" dirty="0" smtClean="0"/>
              <a:t>.</a:t>
            </a:r>
          </a:p>
          <a:p>
            <a:r>
              <a:rPr lang="ru-RU" dirty="0" smtClean="0"/>
              <a:t>Транзисторы бывают </a:t>
            </a:r>
            <a:r>
              <a:rPr lang="ru-RU" b="1" dirty="0" smtClean="0"/>
              <a:t>двух типов: </a:t>
            </a:r>
            <a:r>
              <a:rPr lang="ru-RU" b="1" i="1" dirty="0" err="1" smtClean="0">
                <a:solidFill>
                  <a:srgbClr val="C00000"/>
                </a:solidFill>
              </a:rPr>
              <a:t>p</a:t>
            </a:r>
            <a:r>
              <a:rPr lang="ru-RU" b="1" i="1" dirty="0" smtClean="0">
                <a:solidFill>
                  <a:srgbClr val="C00000"/>
                </a:solidFill>
              </a:rPr>
              <a:t>–</a:t>
            </a:r>
            <a:r>
              <a:rPr lang="ru-RU" b="1" i="1" dirty="0" err="1" smtClean="0">
                <a:solidFill>
                  <a:srgbClr val="C00000"/>
                </a:solidFill>
              </a:rPr>
              <a:t>n</a:t>
            </a:r>
            <a:r>
              <a:rPr lang="ru-RU" b="1" i="1" dirty="0" smtClean="0">
                <a:solidFill>
                  <a:srgbClr val="C00000"/>
                </a:solidFill>
              </a:rPr>
              <a:t>–p-транзисторы</a:t>
            </a:r>
            <a:r>
              <a:rPr lang="ru-RU" dirty="0" smtClean="0"/>
              <a:t> и </a:t>
            </a:r>
            <a:r>
              <a:rPr lang="ru-RU" b="1" i="1" dirty="0" err="1" smtClean="0">
                <a:solidFill>
                  <a:srgbClr val="C00000"/>
                </a:solidFill>
              </a:rPr>
              <a:t>n</a:t>
            </a:r>
            <a:r>
              <a:rPr lang="ru-RU" b="1" i="1" dirty="0" smtClean="0">
                <a:solidFill>
                  <a:srgbClr val="C00000"/>
                </a:solidFill>
              </a:rPr>
              <a:t>–</a:t>
            </a:r>
            <a:r>
              <a:rPr lang="ru-RU" b="1" i="1" dirty="0" err="1" smtClean="0">
                <a:solidFill>
                  <a:srgbClr val="C00000"/>
                </a:solidFill>
              </a:rPr>
              <a:t>p</a:t>
            </a:r>
            <a:r>
              <a:rPr lang="ru-RU" b="1" i="1" dirty="0" smtClean="0">
                <a:solidFill>
                  <a:srgbClr val="C00000"/>
                </a:solidFill>
              </a:rPr>
              <a:t>–n-транзисторы</a:t>
            </a:r>
            <a:r>
              <a:rPr lang="ru-RU" dirty="0" smtClean="0"/>
              <a:t>. </a:t>
            </a:r>
          </a:p>
          <a:p>
            <a:r>
              <a:rPr lang="ru-RU" dirty="0" smtClean="0"/>
              <a:t>В транзисторе </a:t>
            </a:r>
            <a:r>
              <a:rPr lang="ru-RU" b="1" i="1" dirty="0" err="1" smtClean="0"/>
              <a:t>n</a:t>
            </a:r>
            <a:r>
              <a:rPr lang="ru-RU" b="1" i="1" dirty="0" smtClean="0"/>
              <a:t>–</a:t>
            </a:r>
            <a:r>
              <a:rPr lang="ru-RU" b="1" i="1" dirty="0" err="1" smtClean="0"/>
              <a:t>p</a:t>
            </a:r>
            <a:r>
              <a:rPr lang="ru-RU" b="1" i="1" dirty="0" smtClean="0"/>
              <a:t>–n-типа</a:t>
            </a:r>
            <a:r>
              <a:rPr lang="ru-RU" dirty="0" smtClean="0"/>
              <a:t> </a:t>
            </a:r>
            <a:r>
              <a:rPr lang="ru-RU" b="1" dirty="0" smtClean="0">
                <a:solidFill>
                  <a:srgbClr val="C00000"/>
                </a:solidFill>
              </a:rPr>
              <a:t>основная</a:t>
            </a:r>
            <a:r>
              <a:rPr lang="ru-RU" dirty="0" smtClean="0"/>
              <a:t> германиевая пластинка </a:t>
            </a:r>
            <a:r>
              <a:rPr lang="ru-RU" b="1" dirty="0" smtClean="0"/>
              <a:t>обладает проводимостью</a:t>
            </a:r>
            <a:r>
              <a:rPr lang="ru-RU" dirty="0" smtClean="0"/>
              <a:t> </a:t>
            </a:r>
            <a:r>
              <a:rPr lang="ru-RU" b="1" dirty="0" smtClean="0">
                <a:solidFill>
                  <a:srgbClr val="C00000"/>
                </a:solidFill>
              </a:rPr>
              <a:t>p-типа</a:t>
            </a:r>
            <a:r>
              <a:rPr lang="ru-RU" dirty="0" smtClean="0"/>
              <a:t>, а созданные на ней две области – проводимостью </a:t>
            </a:r>
            <a:r>
              <a:rPr lang="ru-RU" b="1" i="1" dirty="0" smtClean="0"/>
              <a:t>n-типа</a:t>
            </a:r>
            <a:r>
              <a:rPr lang="ru-RU" dirty="0" smtClean="0"/>
              <a:t>.</a:t>
            </a:r>
          </a:p>
          <a:p>
            <a:r>
              <a:rPr lang="ru-RU" dirty="0" smtClean="0"/>
              <a:t>Пластинку транзистора называют </a:t>
            </a:r>
            <a:r>
              <a:rPr lang="ru-RU" b="1" dirty="0" smtClean="0">
                <a:solidFill>
                  <a:srgbClr val="C00000"/>
                </a:solidFill>
              </a:rPr>
              <a:t>базой</a:t>
            </a:r>
            <a:r>
              <a:rPr lang="ru-RU" dirty="0" smtClean="0"/>
              <a:t> (</a:t>
            </a:r>
            <a:r>
              <a:rPr lang="ru-RU" b="1" dirty="0" smtClean="0">
                <a:solidFill>
                  <a:srgbClr val="C00000"/>
                </a:solidFill>
              </a:rPr>
              <a:t>Б</a:t>
            </a:r>
            <a:r>
              <a:rPr lang="ru-RU" dirty="0" smtClean="0"/>
              <a:t>), </a:t>
            </a:r>
          </a:p>
          <a:p>
            <a:r>
              <a:rPr lang="ru-RU" dirty="0" smtClean="0"/>
              <a:t>одну из областей с противоположным типом проводимости – </a:t>
            </a:r>
            <a:r>
              <a:rPr lang="ru-RU" b="1" dirty="0" smtClean="0">
                <a:solidFill>
                  <a:srgbClr val="C00000"/>
                </a:solidFill>
              </a:rPr>
              <a:t>коллектором</a:t>
            </a:r>
            <a:r>
              <a:rPr lang="ru-RU" dirty="0" smtClean="0"/>
              <a:t> (</a:t>
            </a:r>
            <a:r>
              <a:rPr lang="ru-RU" b="1" dirty="0" smtClean="0">
                <a:solidFill>
                  <a:srgbClr val="C00000"/>
                </a:solidFill>
              </a:rPr>
              <a:t>К</a:t>
            </a:r>
            <a:r>
              <a:rPr lang="ru-RU" dirty="0" smtClean="0"/>
              <a:t>), </a:t>
            </a:r>
          </a:p>
          <a:p>
            <a:r>
              <a:rPr lang="ru-RU" dirty="0" smtClean="0"/>
              <a:t>вторую – </a:t>
            </a:r>
            <a:r>
              <a:rPr lang="ru-RU" b="1" dirty="0" smtClean="0">
                <a:solidFill>
                  <a:srgbClr val="C00000"/>
                </a:solidFill>
              </a:rPr>
              <a:t>эмиттером</a:t>
            </a:r>
            <a:r>
              <a:rPr lang="ru-RU" dirty="0" smtClean="0"/>
              <a:t> (</a:t>
            </a:r>
            <a:r>
              <a:rPr lang="ru-RU" b="1" dirty="0" smtClean="0">
                <a:solidFill>
                  <a:srgbClr val="C00000"/>
                </a:solidFill>
              </a:rPr>
              <a:t>Э</a:t>
            </a:r>
            <a:r>
              <a:rPr lang="ru-RU" dirty="0" smtClean="0"/>
              <a:t>). </a:t>
            </a:r>
            <a:endParaRPr lang="ru-RU" b="1" dirty="0" smtClean="0"/>
          </a:p>
          <a:p>
            <a:r>
              <a:rPr lang="ru-RU" b="1" dirty="0" smtClean="0"/>
              <a:t>В условных обозначениях разных структур </a:t>
            </a:r>
            <a:r>
              <a:rPr lang="ru-RU" b="1" dirty="0" smtClean="0">
                <a:solidFill>
                  <a:srgbClr val="C00000"/>
                </a:solidFill>
              </a:rPr>
              <a:t>стрелка эмиттера показывает направление тока через транзистор.</a:t>
            </a:r>
          </a:p>
        </p:txBody>
      </p:sp>
      <p:pic>
        <p:nvPicPr>
          <p:cNvPr id="119810" name="Picture 2" descr="C:\Program Files\Physicon\Open Physics 2.5 part 2\content\chapter1\section\paragraph14\images\1-14-3.gif"/>
          <p:cNvPicPr>
            <a:picLocks noChangeAspect="1" noChangeArrowheads="1"/>
          </p:cNvPicPr>
          <p:nvPr/>
        </p:nvPicPr>
        <p:blipFill>
          <a:blip r:embed="rId2"/>
          <a:srcRect/>
          <a:stretch>
            <a:fillRect/>
          </a:stretch>
        </p:blipFill>
        <p:spPr bwMode="auto">
          <a:xfrm>
            <a:off x="4786314" y="1571612"/>
            <a:ext cx="4357686" cy="1583498"/>
          </a:xfrm>
          <a:prstGeom prst="rect">
            <a:avLst/>
          </a:prstGeom>
          <a:noFill/>
        </p:spPr>
      </p:pic>
      <p:pic>
        <p:nvPicPr>
          <p:cNvPr id="119812" name="Picture 4" descr="C:\Program Files\Physicon\Open Physics 2.5 part 2\content\chapter1\section\paragraph14\images\1-14-4.gif"/>
          <p:cNvPicPr>
            <a:picLocks noChangeAspect="1" noChangeArrowheads="1"/>
          </p:cNvPicPr>
          <p:nvPr/>
        </p:nvPicPr>
        <p:blipFill>
          <a:blip r:embed="rId3"/>
          <a:srcRect/>
          <a:stretch>
            <a:fillRect/>
          </a:stretch>
        </p:blipFill>
        <p:spPr bwMode="auto">
          <a:xfrm>
            <a:off x="4786314" y="3286124"/>
            <a:ext cx="4357686" cy="1583498"/>
          </a:xfrm>
          <a:prstGeom prst="rect">
            <a:avLst/>
          </a:prstGeom>
          <a:noFill/>
        </p:spPr>
      </p:pic>
      <p:sp>
        <p:nvSpPr>
          <p:cNvPr id="119813" name="Rectangle 5"/>
          <p:cNvSpPr>
            <a:spLocks noChangeArrowheads="1"/>
          </p:cNvSpPr>
          <p:nvPr/>
        </p:nvSpPr>
        <p:spPr bwMode="auto">
          <a:xfrm>
            <a:off x="5357818" y="1500174"/>
            <a:ext cx="34289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Транзистор структуры </a:t>
            </a:r>
            <a:r>
              <a:rPr kumimoji="0" lang="ru-RU" sz="1800" b="0" i="1" u="none" strike="noStrike" cap="none" normalizeH="0" baseline="0" dirty="0" err="1" smtClean="0">
                <a:ln>
                  <a:noFill/>
                </a:ln>
                <a:solidFill>
                  <a:schemeClr val="tx1"/>
                </a:solidFill>
                <a:effectLst/>
                <a:latin typeface="Arial" pitchFamily="34" charset="0"/>
              </a:rPr>
              <a:t>p</a:t>
            </a:r>
            <a:r>
              <a:rPr kumimoji="0" lang="ru-RU" sz="1800" b="0" i="0" u="none" strike="noStrike" cap="none" normalizeH="0" baseline="0" dirty="0" smtClean="0">
                <a:ln>
                  <a:noFill/>
                </a:ln>
                <a:solidFill>
                  <a:schemeClr val="tx1"/>
                </a:solidFill>
                <a:effectLst/>
                <a:latin typeface="Arial" pitchFamily="34" charset="0"/>
              </a:rPr>
              <a:t>–</a:t>
            </a:r>
            <a:r>
              <a:rPr kumimoji="0" lang="ru-RU" sz="1800" b="0" i="1" u="none" strike="noStrike" cap="none" normalizeH="0" baseline="0" dirty="0" err="1" smtClean="0">
                <a:ln>
                  <a:noFill/>
                </a:ln>
                <a:solidFill>
                  <a:schemeClr val="tx1"/>
                </a:solidFill>
                <a:effectLst/>
                <a:latin typeface="Arial" pitchFamily="34" charset="0"/>
              </a:rPr>
              <a:t>n</a:t>
            </a:r>
            <a:r>
              <a:rPr kumimoji="0" lang="ru-RU" sz="1800" b="0" i="0" u="none" strike="noStrike" cap="none" normalizeH="0" baseline="0" dirty="0" smtClean="0">
                <a:ln>
                  <a:noFill/>
                </a:ln>
                <a:solidFill>
                  <a:schemeClr val="tx1"/>
                </a:solidFill>
                <a:effectLst/>
                <a:latin typeface="Arial" pitchFamily="34" charset="0"/>
              </a:rPr>
              <a:t>–</a:t>
            </a:r>
            <a:r>
              <a:rPr kumimoji="0" lang="ru-RU" sz="1800" b="0" i="1" u="none" strike="noStrike" cap="none" normalizeH="0" baseline="0" dirty="0" err="1" smtClean="0">
                <a:ln>
                  <a:noFill/>
                </a:ln>
                <a:solidFill>
                  <a:schemeClr val="tx1"/>
                </a:solidFill>
                <a:effectLst/>
                <a:latin typeface="Arial" pitchFamily="34" charset="0"/>
              </a:rPr>
              <a:t>p</a:t>
            </a:r>
            <a:r>
              <a:rPr kumimoji="0" lang="ru-RU" sz="1800" b="0" i="0" u="none" strike="noStrike" cap="none" normalizeH="0" baseline="0" dirty="0" smtClean="0">
                <a:ln>
                  <a:noFill/>
                </a:ln>
                <a:solidFill>
                  <a:schemeClr val="tx1"/>
                </a:solidFill>
                <a:effectLst/>
                <a:latin typeface="Arial" pitchFamily="34" charset="0"/>
              </a:rPr>
              <a:t> </a:t>
            </a:r>
          </a:p>
        </p:txBody>
      </p:sp>
      <p:sp>
        <p:nvSpPr>
          <p:cNvPr id="119814" name="Rectangle 6"/>
          <p:cNvSpPr>
            <a:spLocks noChangeArrowheads="1"/>
          </p:cNvSpPr>
          <p:nvPr/>
        </p:nvSpPr>
        <p:spPr bwMode="auto">
          <a:xfrm>
            <a:off x="5143504" y="3143248"/>
            <a:ext cx="34289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Транзистор структуры </a:t>
            </a:r>
            <a:r>
              <a:rPr kumimoji="0" lang="ru-RU" sz="1800" b="0" i="1" u="none" strike="noStrike" cap="none" normalizeH="0" baseline="0" dirty="0" err="1" smtClean="0">
                <a:ln>
                  <a:noFill/>
                </a:ln>
                <a:solidFill>
                  <a:schemeClr val="tx1"/>
                </a:solidFill>
                <a:effectLst/>
                <a:latin typeface="Arial" pitchFamily="34" charset="0"/>
              </a:rPr>
              <a:t>n</a:t>
            </a:r>
            <a:r>
              <a:rPr kumimoji="0" lang="ru-RU" sz="1800" b="0" i="0" u="none" strike="noStrike" cap="none" normalizeH="0" baseline="0" dirty="0" smtClean="0">
                <a:ln>
                  <a:noFill/>
                </a:ln>
                <a:solidFill>
                  <a:schemeClr val="tx1"/>
                </a:solidFill>
                <a:effectLst/>
                <a:latin typeface="Arial" pitchFamily="34" charset="0"/>
              </a:rPr>
              <a:t>–</a:t>
            </a:r>
            <a:r>
              <a:rPr kumimoji="0" lang="ru-RU" sz="1800" b="0" i="1" u="none" strike="noStrike" cap="none" normalizeH="0" baseline="0" dirty="0" err="1" smtClean="0">
                <a:ln>
                  <a:noFill/>
                </a:ln>
                <a:solidFill>
                  <a:schemeClr val="tx1"/>
                </a:solidFill>
                <a:effectLst/>
                <a:latin typeface="Arial" pitchFamily="34" charset="0"/>
              </a:rPr>
              <a:t>p</a:t>
            </a:r>
            <a:r>
              <a:rPr kumimoji="0" lang="ru-RU" sz="1800" b="0" i="0" u="none" strike="noStrike" cap="none" normalizeH="0" baseline="0" dirty="0" smtClean="0">
                <a:ln>
                  <a:noFill/>
                </a:ln>
                <a:solidFill>
                  <a:schemeClr val="tx1"/>
                </a:solidFill>
                <a:effectLst/>
                <a:latin typeface="Arial" pitchFamily="34" charset="0"/>
              </a:rPr>
              <a:t>–</a:t>
            </a:r>
            <a:r>
              <a:rPr kumimoji="0" lang="ru-RU" sz="1800" b="0" i="1" u="none" strike="noStrike" cap="none" normalizeH="0" baseline="0" dirty="0" err="1" smtClean="0">
                <a:ln>
                  <a:noFill/>
                </a:ln>
                <a:solidFill>
                  <a:schemeClr val="tx1"/>
                </a:solidFill>
                <a:effectLst/>
                <a:latin typeface="Arial" pitchFamily="34" charset="0"/>
              </a:rPr>
              <a:t>n</a:t>
            </a:r>
            <a:r>
              <a:rPr kumimoji="0" lang="ru-RU" sz="1800" b="0" i="0" u="none" strike="noStrike" cap="none" normalizeH="0" baseline="0" dirty="0" smtClean="0">
                <a:ln>
                  <a:noFill/>
                </a:ln>
                <a:solidFill>
                  <a:schemeClr val="tx1"/>
                </a:solidFill>
                <a:effectLst/>
                <a:latin typeface="Arial" pitchFamily="34" charset="0"/>
              </a:rPr>
              <a:t>. </a:t>
            </a:r>
          </a:p>
        </p:txBody>
      </p:sp>
      <p:pic>
        <p:nvPicPr>
          <p:cNvPr id="119816" name="Picture 8" descr="C:\Program Files\Physicon\Open Physics 2.5 part 2\content\chapter1\section\paragraph14\images\1-14-5.gif"/>
          <p:cNvPicPr>
            <a:picLocks noChangeAspect="1" noChangeArrowheads="1"/>
          </p:cNvPicPr>
          <p:nvPr/>
        </p:nvPicPr>
        <p:blipFill>
          <a:blip r:embed="rId4"/>
          <a:srcRect/>
          <a:stretch>
            <a:fillRect/>
          </a:stretch>
        </p:blipFill>
        <p:spPr bwMode="auto">
          <a:xfrm>
            <a:off x="4786315" y="4786321"/>
            <a:ext cx="4357686" cy="2071679"/>
          </a:xfrm>
          <a:prstGeom prst="rect">
            <a:avLst/>
          </a:prstGeom>
          <a:noFill/>
        </p:spPr>
      </p:pic>
      <p:sp>
        <p:nvSpPr>
          <p:cNvPr id="11" name="Прямоугольная выноска 10"/>
          <p:cNvSpPr/>
          <p:nvPr/>
        </p:nvSpPr>
        <p:spPr>
          <a:xfrm>
            <a:off x="2000232" y="6215082"/>
            <a:ext cx="3143272" cy="642918"/>
          </a:xfrm>
          <a:prstGeom prst="wedgeRectCallout">
            <a:avLst>
              <a:gd name="adj1" fmla="val 66024"/>
              <a:gd name="adj2" fmla="val -84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dirty="0" smtClean="0">
                <a:solidFill>
                  <a:schemeClr val="bg1"/>
                </a:solidFill>
                <a:latin typeface="Arial" pitchFamily="34" charset="0"/>
              </a:rPr>
              <a:t>Включение в цепь транзистора </a:t>
            </a:r>
            <a:r>
              <a:rPr lang="ru-RU" i="1" dirty="0" err="1" smtClean="0">
                <a:solidFill>
                  <a:schemeClr val="bg1"/>
                </a:solidFill>
                <a:latin typeface="Arial" pitchFamily="34" charset="0"/>
              </a:rPr>
              <a:t>p</a:t>
            </a:r>
            <a:r>
              <a:rPr lang="ru-RU" dirty="0" smtClean="0">
                <a:solidFill>
                  <a:schemeClr val="bg1"/>
                </a:solidFill>
                <a:latin typeface="Arial" pitchFamily="34" charset="0"/>
              </a:rPr>
              <a:t>–</a:t>
            </a:r>
            <a:r>
              <a:rPr lang="ru-RU" i="1" dirty="0" err="1" smtClean="0">
                <a:solidFill>
                  <a:schemeClr val="bg1"/>
                </a:solidFill>
                <a:latin typeface="Arial" pitchFamily="34" charset="0"/>
              </a:rPr>
              <a:t>n</a:t>
            </a:r>
            <a:r>
              <a:rPr lang="ru-RU" dirty="0" smtClean="0">
                <a:solidFill>
                  <a:schemeClr val="bg1"/>
                </a:solidFill>
                <a:latin typeface="Arial" pitchFamily="34" charset="0"/>
              </a:rPr>
              <a:t>–</a:t>
            </a:r>
            <a:r>
              <a:rPr lang="ru-RU" i="1" dirty="0" smtClean="0">
                <a:solidFill>
                  <a:schemeClr val="bg1"/>
                </a:solidFill>
                <a:latin typeface="Arial" pitchFamily="34" charset="0"/>
              </a:rPr>
              <a:t>p</a:t>
            </a:r>
            <a:r>
              <a:rPr lang="ru-RU" dirty="0" smtClean="0">
                <a:solidFill>
                  <a:schemeClr val="bg1"/>
                </a:solidFill>
                <a:latin typeface="Arial" pitchFamily="34" charset="0"/>
              </a:rPr>
              <a:t>-структуры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9810"/>
                                        </p:tgtEl>
                                        <p:attrNameLst>
                                          <p:attrName>style.visibility</p:attrName>
                                        </p:attrNameLst>
                                      </p:cBhvr>
                                      <p:to>
                                        <p:strVal val="visible"/>
                                      </p:to>
                                    </p:set>
                                    <p:anim calcmode="lin" valueType="num">
                                      <p:cBhvr additive="base">
                                        <p:cTn id="61" dur="500" fill="hold"/>
                                        <p:tgtEl>
                                          <p:spTgt spid="119810"/>
                                        </p:tgtEl>
                                        <p:attrNameLst>
                                          <p:attrName>ppt_x</p:attrName>
                                        </p:attrNameLst>
                                      </p:cBhvr>
                                      <p:tavLst>
                                        <p:tav tm="0">
                                          <p:val>
                                            <p:strVal val="#ppt_x"/>
                                          </p:val>
                                        </p:tav>
                                        <p:tav tm="100000">
                                          <p:val>
                                            <p:strVal val="#ppt_x"/>
                                          </p:val>
                                        </p:tav>
                                      </p:tavLst>
                                    </p:anim>
                                    <p:anim calcmode="lin" valueType="num">
                                      <p:cBhvr additive="base">
                                        <p:cTn id="62"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9813"/>
                                        </p:tgtEl>
                                        <p:attrNameLst>
                                          <p:attrName>style.visibility</p:attrName>
                                        </p:attrNameLst>
                                      </p:cBhvr>
                                      <p:to>
                                        <p:strVal val="visible"/>
                                      </p:to>
                                    </p:set>
                                    <p:anim calcmode="lin" valueType="num">
                                      <p:cBhvr additive="base">
                                        <p:cTn id="67" dur="500" fill="hold"/>
                                        <p:tgtEl>
                                          <p:spTgt spid="119813"/>
                                        </p:tgtEl>
                                        <p:attrNameLst>
                                          <p:attrName>ppt_x</p:attrName>
                                        </p:attrNameLst>
                                      </p:cBhvr>
                                      <p:tavLst>
                                        <p:tav tm="0">
                                          <p:val>
                                            <p:strVal val="#ppt_x"/>
                                          </p:val>
                                        </p:tav>
                                        <p:tav tm="100000">
                                          <p:val>
                                            <p:strVal val="#ppt_x"/>
                                          </p:val>
                                        </p:tav>
                                      </p:tavLst>
                                    </p:anim>
                                    <p:anim calcmode="lin" valueType="num">
                                      <p:cBhvr additive="base">
                                        <p:cTn id="68" dur="500" fill="hold"/>
                                        <p:tgtEl>
                                          <p:spTgt spid="1198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9812"/>
                                        </p:tgtEl>
                                        <p:attrNameLst>
                                          <p:attrName>style.visibility</p:attrName>
                                        </p:attrNameLst>
                                      </p:cBhvr>
                                      <p:to>
                                        <p:strVal val="visible"/>
                                      </p:to>
                                    </p:set>
                                    <p:anim calcmode="lin" valueType="num">
                                      <p:cBhvr additive="base">
                                        <p:cTn id="73" dur="500" fill="hold"/>
                                        <p:tgtEl>
                                          <p:spTgt spid="119812"/>
                                        </p:tgtEl>
                                        <p:attrNameLst>
                                          <p:attrName>ppt_x</p:attrName>
                                        </p:attrNameLst>
                                      </p:cBhvr>
                                      <p:tavLst>
                                        <p:tav tm="0">
                                          <p:val>
                                            <p:strVal val="#ppt_x"/>
                                          </p:val>
                                        </p:tav>
                                        <p:tav tm="100000">
                                          <p:val>
                                            <p:strVal val="#ppt_x"/>
                                          </p:val>
                                        </p:tav>
                                      </p:tavLst>
                                    </p:anim>
                                    <p:anim calcmode="lin" valueType="num">
                                      <p:cBhvr additive="base">
                                        <p:cTn id="74"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9814"/>
                                        </p:tgtEl>
                                        <p:attrNameLst>
                                          <p:attrName>style.visibility</p:attrName>
                                        </p:attrNameLst>
                                      </p:cBhvr>
                                      <p:to>
                                        <p:strVal val="visible"/>
                                      </p:to>
                                    </p:set>
                                    <p:anim calcmode="lin" valueType="num">
                                      <p:cBhvr additive="base">
                                        <p:cTn id="79" dur="500" fill="hold"/>
                                        <p:tgtEl>
                                          <p:spTgt spid="119814"/>
                                        </p:tgtEl>
                                        <p:attrNameLst>
                                          <p:attrName>ppt_x</p:attrName>
                                        </p:attrNameLst>
                                      </p:cBhvr>
                                      <p:tavLst>
                                        <p:tav tm="0">
                                          <p:val>
                                            <p:strVal val="#ppt_x"/>
                                          </p:val>
                                        </p:tav>
                                        <p:tav tm="100000">
                                          <p:val>
                                            <p:strVal val="#ppt_x"/>
                                          </p:val>
                                        </p:tav>
                                      </p:tavLst>
                                    </p:anim>
                                    <p:anim calcmode="lin" valueType="num">
                                      <p:cBhvr additive="base">
                                        <p:cTn id="80"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9816"/>
                                        </p:tgtEl>
                                        <p:attrNameLst>
                                          <p:attrName>style.visibility</p:attrName>
                                        </p:attrNameLst>
                                      </p:cBhvr>
                                      <p:to>
                                        <p:strVal val="visible"/>
                                      </p:to>
                                    </p:set>
                                    <p:anim calcmode="lin" valueType="num">
                                      <p:cBhvr additive="base">
                                        <p:cTn id="85" dur="500" fill="hold"/>
                                        <p:tgtEl>
                                          <p:spTgt spid="119816"/>
                                        </p:tgtEl>
                                        <p:attrNameLst>
                                          <p:attrName>ppt_x</p:attrName>
                                        </p:attrNameLst>
                                      </p:cBhvr>
                                      <p:tavLst>
                                        <p:tav tm="0">
                                          <p:val>
                                            <p:strVal val="#ppt_x"/>
                                          </p:val>
                                        </p:tav>
                                        <p:tav tm="100000">
                                          <p:val>
                                            <p:strVal val="#ppt_x"/>
                                          </p:val>
                                        </p:tav>
                                      </p:tavLst>
                                    </p:anim>
                                    <p:anim calcmode="lin" valueType="num">
                                      <p:cBhvr additive="base">
                                        <p:cTn id="86"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119814"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p:cNvPicPr>
            <a:picLocks noChangeAspect="1" noChangeArrowheads="1"/>
          </p:cNvPicPr>
          <p:nvPr/>
        </p:nvPicPr>
        <p:blipFill>
          <a:blip r:embed="rId2"/>
          <a:srcRect/>
          <a:stretch>
            <a:fillRect/>
          </a:stretch>
        </p:blipFill>
        <p:spPr bwMode="auto">
          <a:xfrm>
            <a:off x="7524750" y="2852738"/>
            <a:ext cx="493713" cy="404812"/>
          </a:xfrm>
          <a:prstGeom prst="rect">
            <a:avLst/>
          </a:prstGeom>
          <a:noFill/>
          <a:ln w="9525">
            <a:noFill/>
            <a:miter lim="800000"/>
            <a:headEnd/>
            <a:tailEnd/>
          </a:ln>
        </p:spPr>
      </p:pic>
      <p:pic>
        <p:nvPicPr>
          <p:cNvPr id="20483" name="Picture 14"/>
          <p:cNvPicPr>
            <a:picLocks noChangeAspect="1" noChangeArrowheads="1"/>
          </p:cNvPicPr>
          <p:nvPr/>
        </p:nvPicPr>
        <p:blipFill>
          <a:blip r:embed="rId3"/>
          <a:srcRect/>
          <a:stretch>
            <a:fillRect/>
          </a:stretch>
        </p:blipFill>
        <p:spPr bwMode="auto">
          <a:xfrm>
            <a:off x="7380288" y="2781300"/>
            <a:ext cx="576262" cy="508000"/>
          </a:xfrm>
          <a:prstGeom prst="rect">
            <a:avLst/>
          </a:prstGeom>
          <a:noFill/>
          <a:ln w="9525">
            <a:noFill/>
            <a:miter lim="800000"/>
            <a:headEnd/>
            <a:tailEnd/>
          </a:ln>
        </p:spPr>
      </p:pic>
      <p:pic>
        <p:nvPicPr>
          <p:cNvPr id="20484" name="Picture 11"/>
          <p:cNvPicPr>
            <a:picLocks noChangeAspect="1" noChangeArrowheads="1"/>
          </p:cNvPicPr>
          <p:nvPr/>
        </p:nvPicPr>
        <p:blipFill>
          <a:blip r:embed="rId4"/>
          <a:srcRect/>
          <a:stretch>
            <a:fillRect/>
          </a:stretch>
        </p:blipFill>
        <p:spPr bwMode="auto">
          <a:xfrm>
            <a:off x="5364163" y="3716338"/>
            <a:ext cx="3241675" cy="481012"/>
          </a:xfrm>
          <a:prstGeom prst="rect">
            <a:avLst/>
          </a:prstGeom>
          <a:noFill/>
          <a:ln w="9525">
            <a:noFill/>
            <a:miter lim="800000"/>
            <a:headEnd/>
            <a:tailEnd/>
          </a:ln>
        </p:spPr>
      </p:pic>
      <p:sp>
        <p:nvSpPr>
          <p:cNvPr id="20485" name="Rectangle 2"/>
          <p:cNvSpPr>
            <a:spLocks noGrp="1" noChangeArrowheads="1"/>
          </p:cNvSpPr>
          <p:nvPr>
            <p:ph type="title"/>
          </p:nvPr>
        </p:nvSpPr>
        <p:spPr>
          <a:xfrm>
            <a:off x="457200" y="457200"/>
            <a:ext cx="8229600" cy="811213"/>
          </a:xfrm>
        </p:spPr>
        <p:txBody>
          <a:bodyPr/>
          <a:lstStyle/>
          <a:p>
            <a:pPr eaLnBrk="1" hangingPunct="1"/>
            <a:r>
              <a:rPr lang="ru-RU" sz="4000" dirty="0" smtClean="0">
                <a:solidFill>
                  <a:schemeClr val="tx1"/>
                </a:solidFill>
              </a:rPr>
              <a:t>Электрический ток в жидкостях</a:t>
            </a:r>
          </a:p>
        </p:txBody>
      </p:sp>
      <p:sp>
        <p:nvSpPr>
          <p:cNvPr id="20486" name="Rectangle 3"/>
          <p:cNvSpPr>
            <a:spLocks noGrp="1" noChangeArrowheads="1"/>
          </p:cNvSpPr>
          <p:nvPr>
            <p:ph type="body" idx="1"/>
          </p:nvPr>
        </p:nvSpPr>
        <p:spPr>
          <a:xfrm>
            <a:off x="0" y="1412875"/>
            <a:ext cx="5292725" cy="5256213"/>
          </a:xfrm>
        </p:spPr>
        <p:txBody>
          <a:bodyPr>
            <a:normAutofit lnSpcReduction="10000"/>
          </a:bodyPr>
          <a:lstStyle/>
          <a:p>
            <a:pPr eaLnBrk="1" hangingPunct="1">
              <a:lnSpc>
                <a:spcPct val="90000"/>
              </a:lnSpc>
            </a:pPr>
            <a:r>
              <a:rPr lang="ru-RU" sz="2400" b="1" u="sng" dirty="0" smtClean="0">
                <a:solidFill>
                  <a:srgbClr val="C00000"/>
                </a:solidFill>
              </a:rPr>
              <a:t>Электролитами</a:t>
            </a:r>
            <a:r>
              <a:rPr lang="ru-RU" sz="2400" dirty="0" smtClean="0"/>
              <a:t> принято называть </a:t>
            </a:r>
            <a:r>
              <a:rPr lang="ru-RU" sz="2400" b="1" dirty="0" smtClean="0"/>
              <a:t>проводящие среды</a:t>
            </a:r>
            <a:r>
              <a:rPr lang="ru-RU" sz="2400" dirty="0" smtClean="0"/>
              <a:t>, в которых протекание электрического тока </a:t>
            </a:r>
            <a:r>
              <a:rPr lang="ru-RU" sz="2400" b="1" dirty="0" smtClean="0"/>
              <a:t>сопровождается переносом вещества</a:t>
            </a:r>
            <a:r>
              <a:rPr lang="ru-RU" sz="2400" dirty="0" smtClean="0"/>
              <a:t>. </a:t>
            </a:r>
          </a:p>
          <a:p>
            <a:pPr eaLnBrk="1" hangingPunct="1">
              <a:lnSpc>
                <a:spcPct val="90000"/>
              </a:lnSpc>
            </a:pPr>
            <a:r>
              <a:rPr lang="ru-RU" sz="2400" b="1" dirty="0" smtClean="0"/>
              <a:t>Носителями свободных зарядов </a:t>
            </a:r>
            <a:r>
              <a:rPr lang="ru-RU" sz="2400" dirty="0" smtClean="0"/>
              <a:t>в электролитах являются </a:t>
            </a:r>
            <a:r>
              <a:rPr lang="ru-RU" sz="2400" b="1" dirty="0" smtClean="0">
                <a:solidFill>
                  <a:srgbClr val="C00000"/>
                </a:solidFill>
              </a:rPr>
              <a:t>положительно и отрицательно заряженные ионы</a:t>
            </a:r>
            <a:r>
              <a:rPr lang="ru-RU" sz="2400" dirty="0" smtClean="0"/>
              <a:t>. </a:t>
            </a:r>
          </a:p>
          <a:p>
            <a:pPr eaLnBrk="1" hangingPunct="1">
              <a:lnSpc>
                <a:spcPct val="90000"/>
              </a:lnSpc>
            </a:pPr>
            <a:r>
              <a:rPr lang="ru-RU" sz="2400" dirty="0" smtClean="0"/>
              <a:t>Электролитами являются </a:t>
            </a:r>
            <a:r>
              <a:rPr lang="ru-RU" sz="2400" b="1" dirty="0" smtClean="0">
                <a:solidFill>
                  <a:srgbClr val="C00000"/>
                </a:solidFill>
              </a:rPr>
              <a:t>водные растворы</a:t>
            </a:r>
            <a:r>
              <a:rPr lang="ru-RU" sz="2400" dirty="0" smtClean="0"/>
              <a:t> неорганических кислот, солей и щелочей, </a:t>
            </a:r>
            <a:r>
              <a:rPr lang="ru-RU" sz="2400" b="1" dirty="0" smtClean="0">
                <a:solidFill>
                  <a:srgbClr val="C00000"/>
                </a:solidFill>
              </a:rPr>
              <a:t>расплавы</a:t>
            </a:r>
          </a:p>
          <a:p>
            <a:pPr>
              <a:lnSpc>
                <a:spcPct val="90000"/>
              </a:lnSpc>
            </a:pPr>
            <a:r>
              <a:rPr lang="ru-RU" sz="2400" dirty="0" smtClean="0"/>
              <a:t>Сопротивление электролитов </a:t>
            </a:r>
            <a:r>
              <a:rPr lang="ru-RU" sz="2400" b="1" dirty="0" smtClean="0">
                <a:solidFill>
                  <a:srgbClr val="C00000"/>
                </a:solidFill>
              </a:rPr>
              <a:t>падает с ростом температуры</a:t>
            </a:r>
            <a:r>
              <a:rPr lang="ru-RU" sz="2400" dirty="0" smtClean="0"/>
              <a:t>, так как с ростом температуры растёт количество ионов.</a:t>
            </a:r>
            <a:endParaRPr lang="ru-RU" sz="2400" b="1" dirty="0" smtClean="0">
              <a:solidFill>
                <a:srgbClr val="C00000"/>
              </a:solidFill>
            </a:endParaRPr>
          </a:p>
        </p:txBody>
      </p:sp>
      <p:pic>
        <p:nvPicPr>
          <p:cNvPr id="20487" name="Picture 9" descr="i?id=60332352&amp;tov=5"/>
          <p:cNvPicPr>
            <a:picLocks noChangeAspect="1" noChangeArrowheads="1"/>
          </p:cNvPicPr>
          <p:nvPr/>
        </p:nvPicPr>
        <p:blipFill>
          <a:blip r:embed="rId5"/>
          <a:srcRect/>
          <a:stretch>
            <a:fillRect/>
          </a:stretch>
        </p:blipFill>
        <p:spPr bwMode="auto">
          <a:xfrm>
            <a:off x="5651500" y="4292600"/>
            <a:ext cx="3024188" cy="1944688"/>
          </a:xfrm>
          <a:prstGeom prst="rect">
            <a:avLst/>
          </a:prstGeom>
          <a:noFill/>
          <a:ln w="9525">
            <a:noFill/>
            <a:miter lim="800000"/>
            <a:headEnd/>
            <a:tailEnd/>
          </a:ln>
        </p:spPr>
      </p:pic>
      <p:pic>
        <p:nvPicPr>
          <p:cNvPr id="20488" name="Picture 13" descr="i?id=581793&amp;tov=7"/>
          <p:cNvPicPr>
            <a:picLocks noChangeAspect="1" noChangeArrowheads="1"/>
          </p:cNvPicPr>
          <p:nvPr/>
        </p:nvPicPr>
        <p:blipFill>
          <a:blip r:embed="rId6"/>
          <a:srcRect/>
          <a:stretch>
            <a:fillRect/>
          </a:stretch>
        </p:blipFill>
        <p:spPr bwMode="auto">
          <a:xfrm>
            <a:off x="7380288" y="1700213"/>
            <a:ext cx="1512887" cy="1512887"/>
          </a:xfrm>
          <a:prstGeom prst="rect">
            <a:avLst/>
          </a:prstGeom>
          <a:noFill/>
          <a:ln w="9525">
            <a:noFill/>
            <a:miter lim="800000"/>
            <a:headEnd/>
            <a:tailEnd/>
          </a:ln>
        </p:spPr>
      </p:pic>
      <p:pic>
        <p:nvPicPr>
          <p:cNvPr id="20489" name="Picture 16" descr="i?id=35148816&amp;tov=2"/>
          <p:cNvPicPr>
            <a:picLocks noChangeAspect="1" noChangeArrowheads="1"/>
          </p:cNvPicPr>
          <p:nvPr/>
        </p:nvPicPr>
        <p:blipFill>
          <a:blip r:embed="rId7"/>
          <a:srcRect/>
          <a:stretch>
            <a:fillRect/>
          </a:stretch>
        </p:blipFill>
        <p:spPr bwMode="auto">
          <a:xfrm>
            <a:off x="5364163" y="2060575"/>
            <a:ext cx="2160587" cy="1301750"/>
          </a:xfrm>
          <a:prstGeom prst="rect">
            <a:avLst/>
          </a:prstGeom>
          <a:noFill/>
          <a:ln w="9525">
            <a:noFill/>
            <a:miter lim="800000"/>
            <a:headEnd/>
            <a:tailEnd/>
          </a:ln>
        </p:spPr>
      </p:pic>
      <p:pic>
        <p:nvPicPr>
          <p:cNvPr id="20490" name="Picture 18"/>
          <p:cNvPicPr>
            <a:picLocks noChangeAspect="1" noChangeArrowheads="1"/>
          </p:cNvPicPr>
          <p:nvPr/>
        </p:nvPicPr>
        <p:blipFill>
          <a:blip r:embed="rId8"/>
          <a:srcRect/>
          <a:stretch>
            <a:fillRect/>
          </a:stretch>
        </p:blipFill>
        <p:spPr bwMode="auto">
          <a:xfrm>
            <a:off x="5940425" y="1412875"/>
            <a:ext cx="1393825" cy="327025"/>
          </a:xfrm>
          <a:prstGeom prst="rect">
            <a:avLst/>
          </a:prstGeom>
          <a:noFill/>
          <a:ln w="9525">
            <a:noFill/>
            <a:miter lim="800000"/>
            <a:headEnd/>
            <a:tailEnd/>
          </a:ln>
        </p:spPr>
      </p:pic>
      <p:pic>
        <p:nvPicPr>
          <p:cNvPr id="110594" name="Picture 2"/>
          <p:cNvPicPr>
            <a:picLocks noChangeAspect="1" noChangeArrowheads="1"/>
          </p:cNvPicPr>
          <p:nvPr/>
        </p:nvPicPr>
        <p:blipFill>
          <a:blip r:embed="rId9"/>
          <a:srcRect/>
          <a:stretch>
            <a:fillRect/>
          </a:stretch>
        </p:blipFill>
        <p:spPr bwMode="auto">
          <a:xfrm>
            <a:off x="4933950" y="3643314"/>
            <a:ext cx="4210050" cy="2466975"/>
          </a:xfrm>
          <a:prstGeom prst="rect">
            <a:avLst/>
          </a:prstGeom>
          <a:noFill/>
          <a:ln w="9525">
            <a:noFill/>
            <a:miter lim="800000"/>
            <a:headEnd/>
            <a:tailEnd/>
          </a:ln>
          <a:effectLst/>
        </p:spPr>
      </p:pic>
      <p:pic>
        <p:nvPicPr>
          <p:cNvPr id="110596" name="Picture 4" descr="C:\Program Files\Physicon\Open Physics 2.5 part 2\content\chapter1\section\paragraph15\images\1-15-1.gif"/>
          <p:cNvPicPr>
            <a:picLocks noChangeAspect="1" noChangeArrowheads="1"/>
          </p:cNvPicPr>
          <p:nvPr/>
        </p:nvPicPr>
        <p:blipFill>
          <a:blip r:embed="rId10"/>
          <a:srcRect/>
          <a:stretch>
            <a:fillRect/>
          </a:stretch>
        </p:blipFill>
        <p:spPr bwMode="auto">
          <a:xfrm>
            <a:off x="5000628" y="3429000"/>
            <a:ext cx="4143372" cy="3152214"/>
          </a:xfrm>
          <a:prstGeom prst="rect">
            <a:avLst/>
          </a:prstGeom>
          <a:noFill/>
        </p:spPr>
      </p:pic>
      <p:sp>
        <p:nvSpPr>
          <p:cNvPr id="13" name="Прямоугольник 12"/>
          <p:cNvSpPr/>
          <p:nvPr/>
        </p:nvSpPr>
        <p:spPr>
          <a:xfrm>
            <a:off x="4929190" y="6286520"/>
            <a:ext cx="4214810" cy="646331"/>
          </a:xfrm>
          <a:prstGeom prst="rect">
            <a:avLst/>
          </a:prstGeom>
        </p:spPr>
        <p:txBody>
          <a:bodyPr wrap="square">
            <a:spAutoFit/>
          </a:bodyPr>
          <a:lstStyle/>
          <a:p>
            <a:pPr algn="ctr"/>
            <a:r>
              <a:rPr lang="ru-RU" b="1" dirty="0" smtClean="0">
                <a:solidFill>
                  <a:srgbClr val="C00000"/>
                </a:solidFill>
              </a:rPr>
              <a:t>Электролиз водного раствора хлорида меди. </a:t>
            </a:r>
            <a:endParaRPr lang="ru-RU"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additive="base">
                                        <p:cTn id="7"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6">
                                            <p:txEl>
                                              <p:pRg st="1" end="1"/>
                                            </p:txEl>
                                          </p:spTgt>
                                        </p:tgtEl>
                                        <p:attrNameLst>
                                          <p:attrName>style.visibility</p:attrName>
                                        </p:attrNameLst>
                                      </p:cBhvr>
                                      <p:to>
                                        <p:strVal val="visible"/>
                                      </p:to>
                                    </p:set>
                                    <p:anim calcmode="lin" valueType="num">
                                      <p:cBhvr additive="base">
                                        <p:cTn id="13" dur="500" fill="hold"/>
                                        <p:tgtEl>
                                          <p:spTgt spid="204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6">
                                            <p:txEl>
                                              <p:pRg st="2" end="2"/>
                                            </p:txEl>
                                          </p:spTgt>
                                        </p:tgtEl>
                                        <p:attrNameLst>
                                          <p:attrName>style.visibility</p:attrName>
                                        </p:attrNameLst>
                                      </p:cBhvr>
                                      <p:to>
                                        <p:strVal val="visible"/>
                                      </p:to>
                                    </p:set>
                                    <p:anim calcmode="lin" valueType="num">
                                      <p:cBhvr additive="base">
                                        <p:cTn id="19" dur="500" fill="hold"/>
                                        <p:tgtEl>
                                          <p:spTgt spid="204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594"/>
                                        </p:tgtEl>
                                        <p:attrNameLst>
                                          <p:attrName>style.visibility</p:attrName>
                                        </p:attrNameLst>
                                      </p:cBhvr>
                                      <p:to>
                                        <p:strVal val="visible"/>
                                      </p:to>
                                    </p:set>
                                    <p:anim calcmode="lin" valueType="num">
                                      <p:cBhvr additive="base">
                                        <p:cTn id="25" dur="500" fill="hold"/>
                                        <p:tgtEl>
                                          <p:spTgt spid="110594"/>
                                        </p:tgtEl>
                                        <p:attrNameLst>
                                          <p:attrName>ppt_x</p:attrName>
                                        </p:attrNameLst>
                                      </p:cBhvr>
                                      <p:tavLst>
                                        <p:tav tm="0">
                                          <p:val>
                                            <p:strVal val="#ppt_x"/>
                                          </p:val>
                                        </p:tav>
                                        <p:tav tm="100000">
                                          <p:val>
                                            <p:strVal val="#ppt_x"/>
                                          </p:val>
                                        </p:tav>
                                      </p:tavLst>
                                    </p:anim>
                                    <p:anim calcmode="lin" valueType="num">
                                      <p:cBhvr additive="base">
                                        <p:cTn id="26" dur="500" fill="hold"/>
                                        <p:tgtEl>
                                          <p:spTgt spid="1105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6">
                                            <p:txEl>
                                              <p:pRg st="3" end="3"/>
                                            </p:txEl>
                                          </p:spTgt>
                                        </p:tgtEl>
                                        <p:attrNameLst>
                                          <p:attrName>style.visibility</p:attrName>
                                        </p:attrNameLst>
                                      </p:cBhvr>
                                      <p:to>
                                        <p:strVal val="visible"/>
                                      </p:to>
                                    </p:set>
                                    <p:anim calcmode="lin" valueType="num">
                                      <p:cBhvr additive="base">
                                        <p:cTn id="31" dur="500" fill="hold"/>
                                        <p:tgtEl>
                                          <p:spTgt spid="2048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596"/>
                                        </p:tgtEl>
                                        <p:attrNameLst>
                                          <p:attrName>style.visibility</p:attrName>
                                        </p:attrNameLst>
                                      </p:cBhvr>
                                      <p:to>
                                        <p:strVal val="visible"/>
                                      </p:to>
                                    </p:set>
                                    <p:anim calcmode="lin" valueType="num">
                                      <p:cBhvr additive="base">
                                        <p:cTn id="37" dur="500" fill="hold"/>
                                        <p:tgtEl>
                                          <p:spTgt spid="110596"/>
                                        </p:tgtEl>
                                        <p:attrNameLst>
                                          <p:attrName>ppt_x</p:attrName>
                                        </p:attrNameLst>
                                      </p:cBhvr>
                                      <p:tavLst>
                                        <p:tav tm="0">
                                          <p:val>
                                            <p:strVal val="#ppt_x"/>
                                          </p:val>
                                        </p:tav>
                                        <p:tav tm="100000">
                                          <p:val>
                                            <p:strVal val="#ppt_x"/>
                                          </p:val>
                                        </p:tav>
                                      </p:tavLst>
                                    </p:anim>
                                    <p:anim calcmode="lin" valueType="num">
                                      <p:cBhvr additive="base">
                                        <p:cTn id="38" dur="500" fill="hold"/>
                                        <p:tgtEl>
                                          <p:spTgt spid="1105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357298"/>
          </a:xfrm>
        </p:spPr>
        <p:txBody>
          <a:bodyPr>
            <a:normAutofit fontScale="90000"/>
          </a:bodyPr>
          <a:lstStyle/>
          <a:p>
            <a:pPr algn="ctr"/>
            <a:r>
              <a:rPr lang="ru-RU" sz="4000" b="1" dirty="0" smtClean="0">
                <a:solidFill>
                  <a:srgbClr val="C00000"/>
                </a:solidFill>
              </a:rPr>
              <a:t>Явление электролиза </a:t>
            </a:r>
            <a:r>
              <a:rPr lang="ru-RU" sz="4000" b="1" dirty="0" smtClean="0">
                <a:solidFill>
                  <a:schemeClr val="accent2"/>
                </a:solidFill>
              </a:rPr>
              <a:t>- </a:t>
            </a:r>
            <a:r>
              <a:rPr lang="ru-RU" sz="4000" dirty="0" smtClean="0"/>
              <a:t>это выделение на электродах веществ, входящих в электролиты; </a:t>
            </a:r>
            <a:endParaRPr lang="ru-RU" sz="4000" b="1" dirty="0" smtClean="0">
              <a:solidFill>
                <a:schemeClr val="accent2"/>
              </a:solidFill>
            </a:endParaRPr>
          </a:p>
        </p:txBody>
      </p:sp>
      <p:sp>
        <p:nvSpPr>
          <p:cNvPr id="22531" name="Rectangle 3"/>
          <p:cNvSpPr>
            <a:spLocks noGrp="1" noChangeArrowheads="1"/>
          </p:cNvSpPr>
          <p:nvPr>
            <p:ph type="body" idx="1"/>
          </p:nvPr>
        </p:nvSpPr>
        <p:spPr>
          <a:xfrm>
            <a:off x="0" y="1714488"/>
            <a:ext cx="6300788" cy="2000264"/>
          </a:xfrm>
        </p:spPr>
        <p:txBody>
          <a:bodyPr/>
          <a:lstStyle/>
          <a:p>
            <a:pPr eaLnBrk="1" hangingPunct="1">
              <a:lnSpc>
                <a:spcPct val="90000"/>
              </a:lnSpc>
            </a:pPr>
            <a:r>
              <a:rPr lang="ru-RU" sz="2400" b="1" dirty="0" smtClean="0">
                <a:solidFill>
                  <a:srgbClr val="C00000"/>
                </a:solidFill>
              </a:rPr>
              <a:t>Положительно заряженные ионы  </a:t>
            </a:r>
            <a:r>
              <a:rPr lang="ru-RU" sz="2400" dirty="0" smtClean="0"/>
              <a:t>(</a:t>
            </a:r>
            <a:r>
              <a:rPr lang="ru-RU" sz="2400" b="1" dirty="0" smtClean="0">
                <a:solidFill>
                  <a:srgbClr val="C00000"/>
                </a:solidFill>
              </a:rPr>
              <a:t>анионы</a:t>
            </a:r>
            <a:r>
              <a:rPr lang="ru-RU" sz="2400" dirty="0" smtClean="0"/>
              <a:t>) под действием электрического поля стремятся </a:t>
            </a:r>
            <a:r>
              <a:rPr lang="ru-RU" sz="2400" b="1" dirty="0" smtClean="0">
                <a:solidFill>
                  <a:srgbClr val="C00000"/>
                </a:solidFill>
              </a:rPr>
              <a:t>к отрицательному катоду</a:t>
            </a:r>
            <a:r>
              <a:rPr lang="ru-RU" sz="2400" dirty="0" smtClean="0"/>
              <a:t>, </a:t>
            </a:r>
          </a:p>
          <a:p>
            <a:pPr eaLnBrk="1" hangingPunct="1">
              <a:lnSpc>
                <a:spcPct val="90000"/>
              </a:lnSpc>
            </a:pPr>
            <a:r>
              <a:rPr lang="ru-RU" sz="2400" dirty="0" smtClean="0"/>
              <a:t>а </a:t>
            </a:r>
            <a:r>
              <a:rPr lang="ru-RU" sz="2400" b="1" dirty="0" smtClean="0">
                <a:solidFill>
                  <a:srgbClr val="C00000"/>
                </a:solidFill>
              </a:rPr>
              <a:t>отрицательно заряженные ионы </a:t>
            </a:r>
            <a:r>
              <a:rPr lang="ru-RU" sz="2400" dirty="0" smtClean="0"/>
              <a:t>(катионы) - </a:t>
            </a:r>
            <a:r>
              <a:rPr lang="ru-RU" sz="2400" b="1" dirty="0" smtClean="0">
                <a:solidFill>
                  <a:srgbClr val="C00000"/>
                </a:solidFill>
              </a:rPr>
              <a:t>к положительному аноду</a:t>
            </a:r>
            <a:r>
              <a:rPr lang="ru-RU" sz="2400" dirty="0" smtClean="0"/>
              <a:t>.</a:t>
            </a:r>
          </a:p>
        </p:txBody>
      </p:sp>
      <p:pic>
        <p:nvPicPr>
          <p:cNvPr id="22532" name="Picture 4"/>
          <p:cNvPicPr>
            <a:picLocks noChangeAspect="1" noChangeArrowheads="1"/>
          </p:cNvPicPr>
          <p:nvPr/>
        </p:nvPicPr>
        <p:blipFill>
          <a:blip r:embed="rId3"/>
          <a:srcRect/>
          <a:stretch>
            <a:fillRect/>
          </a:stretch>
        </p:blipFill>
        <p:spPr bwMode="auto">
          <a:xfrm>
            <a:off x="6359875" y="1643050"/>
            <a:ext cx="2784125" cy="2214578"/>
          </a:xfrm>
          <a:prstGeom prst="rect">
            <a:avLst/>
          </a:prstGeom>
          <a:noFill/>
          <a:ln w="9525">
            <a:noFill/>
            <a:miter lim="800000"/>
            <a:headEnd/>
            <a:tailEnd/>
          </a:ln>
        </p:spPr>
      </p:pic>
      <p:sp>
        <p:nvSpPr>
          <p:cNvPr id="5" name="Прямоугольник 4"/>
          <p:cNvSpPr/>
          <p:nvPr/>
        </p:nvSpPr>
        <p:spPr>
          <a:xfrm>
            <a:off x="214282" y="3714753"/>
            <a:ext cx="8715436" cy="2308324"/>
          </a:xfrm>
          <a:prstGeom prst="rect">
            <a:avLst/>
          </a:prstGeom>
        </p:spPr>
        <p:txBody>
          <a:bodyPr wrap="square">
            <a:spAutoFit/>
          </a:bodyPr>
          <a:lstStyle/>
          <a:p>
            <a:pPr>
              <a:buFont typeface="Arial" pitchFamily="34" charset="0"/>
              <a:buChar char="•"/>
            </a:pPr>
            <a:r>
              <a:rPr lang="ru-RU" sz="2400" b="1" dirty="0" smtClean="0">
                <a:solidFill>
                  <a:srgbClr val="C00000"/>
                </a:solidFill>
              </a:rPr>
              <a:t>Закон Фарадея </a:t>
            </a:r>
            <a:r>
              <a:rPr lang="ru-RU" sz="2400" b="1" dirty="0" smtClean="0"/>
              <a:t>определяет количества первичных продуктов</a:t>
            </a:r>
            <a:r>
              <a:rPr lang="ru-RU" sz="2400" dirty="0" smtClean="0"/>
              <a:t>, выделяющихся на электродах при электролизе:</a:t>
            </a:r>
          </a:p>
          <a:p>
            <a:pPr>
              <a:buFont typeface="Arial" pitchFamily="34" charset="0"/>
              <a:buChar char="•"/>
            </a:pPr>
            <a:r>
              <a:rPr lang="ru-RU" sz="2400" b="1" dirty="0" smtClean="0">
                <a:solidFill>
                  <a:srgbClr val="C00000"/>
                </a:solidFill>
              </a:rPr>
              <a:t>Масса </a:t>
            </a:r>
            <a:r>
              <a:rPr lang="ru-RU" sz="2400" b="1" dirty="0" err="1" smtClean="0">
                <a:solidFill>
                  <a:srgbClr val="C00000"/>
                </a:solidFill>
              </a:rPr>
              <a:t>m</a:t>
            </a:r>
            <a:r>
              <a:rPr lang="ru-RU" sz="2400" b="1" dirty="0" smtClean="0"/>
              <a:t> вещества, выделившегося на электроде, </a:t>
            </a:r>
            <a:r>
              <a:rPr lang="ru-RU" sz="2400" b="1" dirty="0" smtClean="0">
                <a:solidFill>
                  <a:srgbClr val="C00000"/>
                </a:solidFill>
              </a:rPr>
              <a:t>прямо пропорциональна заряду Q</a:t>
            </a:r>
            <a:r>
              <a:rPr lang="ru-RU" sz="2400" b="1" dirty="0" smtClean="0"/>
              <a:t>, прошедшему через электролит: </a:t>
            </a:r>
          </a:p>
          <a:p>
            <a:pPr algn="ctr">
              <a:buFont typeface="Arial" pitchFamily="34" charset="0"/>
              <a:buChar char="•"/>
            </a:pPr>
            <a:r>
              <a:rPr lang="en-US" sz="2400" b="1" i="1" dirty="0" smtClean="0">
                <a:solidFill>
                  <a:srgbClr val="C00000"/>
                </a:solidFill>
              </a:rPr>
              <a:t>m = </a:t>
            </a:r>
            <a:r>
              <a:rPr lang="en-US" sz="2400" b="1" i="1" dirty="0" err="1" smtClean="0">
                <a:solidFill>
                  <a:srgbClr val="C00000"/>
                </a:solidFill>
              </a:rPr>
              <a:t>kQ</a:t>
            </a:r>
            <a:r>
              <a:rPr lang="en-US" sz="2400" b="1" i="1" dirty="0" smtClean="0">
                <a:solidFill>
                  <a:srgbClr val="C00000"/>
                </a:solidFill>
              </a:rPr>
              <a:t> = </a:t>
            </a:r>
            <a:r>
              <a:rPr lang="en-US" sz="2400" b="1" i="1" dirty="0" err="1" smtClean="0">
                <a:solidFill>
                  <a:srgbClr val="C00000"/>
                </a:solidFill>
              </a:rPr>
              <a:t>kIt</a:t>
            </a:r>
            <a:endParaRPr lang="ru-RU" sz="2400" b="1" i="1" dirty="0" smtClean="0">
              <a:solidFill>
                <a:srgbClr val="C00000"/>
              </a:solidFill>
            </a:endParaRPr>
          </a:p>
          <a:p>
            <a:pPr>
              <a:buFont typeface="Arial" pitchFamily="34" charset="0"/>
              <a:buChar char="•"/>
            </a:pPr>
            <a:r>
              <a:rPr lang="ru-RU" sz="2400" dirty="0" smtClean="0"/>
              <a:t>Величину </a:t>
            </a:r>
            <a:r>
              <a:rPr lang="ru-RU" sz="2400" i="1" dirty="0" err="1" smtClean="0">
                <a:solidFill>
                  <a:srgbClr val="C00000"/>
                </a:solidFill>
              </a:rPr>
              <a:t>k</a:t>
            </a:r>
            <a:r>
              <a:rPr lang="ru-RU" sz="2400" dirty="0" smtClean="0"/>
              <a:t> называют </a:t>
            </a:r>
            <a:r>
              <a:rPr lang="ru-RU" sz="2400" b="1" dirty="0" smtClean="0">
                <a:solidFill>
                  <a:srgbClr val="C00000"/>
                </a:solidFill>
              </a:rPr>
              <a:t>электрохимическим эквивалентом</a:t>
            </a:r>
            <a:r>
              <a:rPr lang="ru-RU" sz="2400" dirty="0" smtClean="0"/>
              <a:t>.</a:t>
            </a:r>
          </a:p>
        </p:txBody>
      </p:sp>
      <p:pic>
        <p:nvPicPr>
          <p:cNvPr id="111618" name="Picture 2" descr="C:\Program Files\Physicon\Open Physics 2.5 part 2\content\javagifs\63166759415723-6.gif"/>
          <p:cNvPicPr>
            <a:picLocks noChangeAspect="1" noChangeArrowheads="1"/>
          </p:cNvPicPr>
          <p:nvPr/>
        </p:nvPicPr>
        <p:blipFill>
          <a:blip r:embed="rId4"/>
          <a:srcRect/>
          <a:stretch>
            <a:fillRect/>
          </a:stretch>
        </p:blipFill>
        <p:spPr bwMode="auto">
          <a:xfrm>
            <a:off x="3143240" y="5929330"/>
            <a:ext cx="2428892" cy="790123"/>
          </a:xfrm>
          <a:prstGeom prst="rect">
            <a:avLst/>
          </a:prstGeom>
          <a:noFill/>
          <a:effectLst>
            <a:glow rad="228600">
              <a:schemeClr val="accent5">
                <a:satMod val="175000"/>
                <a:alpha val="40000"/>
              </a:schemeClr>
            </a:glow>
          </a:effectLst>
        </p:spPr>
      </p:pic>
      <p:pic>
        <p:nvPicPr>
          <p:cNvPr id="111620" name="Picture 4" descr="C:\Program Files\Physicon\Open Physics 2.5 part 2\content\javagifs\63166759416020-7.gif"/>
          <p:cNvPicPr>
            <a:picLocks noChangeAspect="1" noChangeArrowheads="1"/>
          </p:cNvPicPr>
          <p:nvPr/>
        </p:nvPicPr>
        <p:blipFill>
          <a:blip r:embed="rId5"/>
          <a:srcRect/>
          <a:stretch>
            <a:fillRect/>
          </a:stretch>
        </p:blipFill>
        <p:spPr bwMode="auto">
          <a:xfrm>
            <a:off x="6357927" y="1500174"/>
            <a:ext cx="2786073" cy="15716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graphicFrame>
        <p:nvGraphicFramePr>
          <p:cNvPr id="9" name="Таблица 8"/>
          <p:cNvGraphicFramePr>
            <a:graphicFrameLocks noGrp="1"/>
          </p:cNvGraphicFramePr>
          <p:nvPr/>
        </p:nvGraphicFramePr>
        <p:xfrm>
          <a:off x="5786446" y="3071810"/>
          <a:ext cx="3357554" cy="365760"/>
        </p:xfrm>
        <a:graphic>
          <a:graphicData uri="http://schemas.openxmlformats.org/drawingml/2006/table">
            <a:tbl>
              <a:tblPr/>
              <a:tblGrid>
                <a:gridCol w="373061"/>
                <a:gridCol w="2984493"/>
              </a:tblGrid>
              <a:tr h="0">
                <a:tc>
                  <a:txBody>
                    <a:bodyPr/>
                    <a:lstStyle/>
                    <a:p>
                      <a:endParaRPr lang="ru-RU" dirty="0"/>
                    </a:p>
                  </a:txBody>
                  <a:tcPr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a:t>F = </a:t>
                      </a:r>
                      <a:r>
                        <a:rPr lang="en-US" dirty="0" err="1"/>
                        <a:t>eN</a:t>
                      </a:r>
                      <a:r>
                        <a:rPr lang="en-US" baseline="-25000" dirty="0" err="1"/>
                        <a:t>A</a:t>
                      </a:r>
                      <a:r>
                        <a:rPr lang="en-US" dirty="0"/>
                        <a:t> = 96485 </a:t>
                      </a:r>
                      <a:r>
                        <a:rPr lang="ru-RU" dirty="0"/>
                        <a:t>Кл / моль. </a:t>
                      </a:r>
                    </a:p>
                  </a:txBody>
                  <a:tcPr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11621" name="Rectangle 5"/>
          <p:cNvSpPr>
            <a:spLocks noChangeArrowheads="1"/>
          </p:cNvSpPr>
          <p:nvPr/>
        </p:nvSpPr>
        <p:spPr bwMode="auto">
          <a:xfrm>
            <a:off x="5429256" y="3429000"/>
            <a:ext cx="385762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1"/>
                </a:solidFill>
                <a:effectLst/>
                <a:latin typeface="Arial" pitchFamily="34" charset="0"/>
              </a:rPr>
              <a:t>F</a:t>
            </a:r>
            <a:r>
              <a:rPr kumimoji="0" lang="ru-RU" sz="1800" b="0" i="0" u="none" strike="noStrike" cap="none" normalizeH="0" baseline="0" dirty="0" smtClean="0">
                <a:ln>
                  <a:noFill/>
                </a:ln>
                <a:solidFill>
                  <a:schemeClr val="tx1"/>
                </a:solidFill>
                <a:effectLst/>
                <a:latin typeface="Arial" pitchFamily="34" charset="0"/>
              </a:rPr>
              <a:t> = </a:t>
            </a:r>
            <a:r>
              <a:rPr kumimoji="0" lang="ru-RU" sz="1800" b="0" i="1" u="none" strike="noStrike" cap="none" normalizeH="0" baseline="0" dirty="0" err="1" smtClean="0">
                <a:ln>
                  <a:noFill/>
                </a:ln>
                <a:solidFill>
                  <a:schemeClr val="tx1"/>
                </a:solidFill>
                <a:effectLst/>
                <a:latin typeface="Arial" pitchFamily="34" charset="0"/>
              </a:rPr>
              <a:t>eN</a:t>
            </a:r>
            <a:r>
              <a:rPr kumimoji="0" lang="ru-RU" sz="1800" b="0" i="0" u="none" strike="noStrike" cap="none" normalizeH="0" baseline="-30000" dirty="0" err="1" smtClean="0">
                <a:ln>
                  <a:noFill/>
                </a:ln>
                <a:solidFill>
                  <a:schemeClr val="tx1"/>
                </a:solidFill>
                <a:effectLst/>
                <a:latin typeface="Arial" pitchFamily="34" charset="0"/>
              </a:rPr>
              <a:t>A</a:t>
            </a:r>
            <a:r>
              <a:rPr kumimoji="0" lang="ru-RU" sz="1800" b="0" i="0" u="none" strike="noStrike" cap="none" normalizeH="0" baseline="0" dirty="0" smtClean="0">
                <a:ln>
                  <a:noFill/>
                </a:ln>
                <a:solidFill>
                  <a:schemeClr val="tx1"/>
                </a:solidFill>
                <a:effectLst/>
                <a:latin typeface="Arial" pitchFamily="34" charset="0"/>
              </a:rPr>
              <a:t> – </a:t>
            </a:r>
            <a:r>
              <a:rPr kumimoji="0" lang="ru-RU" sz="1800" b="1" i="1" u="none" strike="noStrike" cap="none" normalizeH="0" baseline="0" dirty="0" smtClean="0">
                <a:ln>
                  <a:noFill/>
                </a:ln>
                <a:solidFill>
                  <a:srgbClr val="124815"/>
                </a:solidFill>
                <a:effectLst/>
                <a:latin typeface="Arial" pitchFamily="34" charset="0"/>
              </a:rPr>
              <a:t>постоянная Фарадея</a:t>
            </a:r>
            <a:r>
              <a:rPr kumimoji="0" lang="ru-RU" sz="1800" b="0" i="0" u="none" strike="noStrike" cap="none" normalizeH="0" baseline="0" dirty="0" smtClean="0">
                <a:ln>
                  <a:noFill/>
                </a:ln>
                <a:solidFill>
                  <a:schemeClr val="tx1"/>
                </a:solidFill>
                <a:effectLst/>
                <a:latin typeface="Arial"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18"/>
                                        </p:tgtEl>
                                        <p:attrNameLst>
                                          <p:attrName>style.visibility</p:attrName>
                                        </p:attrNameLst>
                                      </p:cBhvr>
                                      <p:to>
                                        <p:strVal val="visible"/>
                                      </p:to>
                                    </p:set>
                                    <p:anim calcmode="lin" valueType="num">
                                      <p:cBhvr additive="base">
                                        <p:cTn id="25" dur="500" fill="hold"/>
                                        <p:tgtEl>
                                          <p:spTgt spid="111618"/>
                                        </p:tgtEl>
                                        <p:attrNameLst>
                                          <p:attrName>ppt_x</p:attrName>
                                        </p:attrNameLst>
                                      </p:cBhvr>
                                      <p:tavLst>
                                        <p:tav tm="0">
                                          <p:val>
                                            <p:strVal val="#ppt_x"/>
                                          </p:val>
                                        </p:tav>
                                        <p:tav tm="100000">
                                          <p:val>
                                            <p:strVal val="#ppt_x"/>
                                          </p:val>
                                        </p:tav>
                                      </p:tavLst>
                                    </p:anim>
                                    <p:anim calcmode="lin" valueType="num">
                                      <p:cBhvr additive="base">
                                        <p:cTn id="26" dur="500" fill="hold"/>
                                        <p:tgtEl>
                                          <p:spTgt spid="1116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620"/>
                                        </p:tgtEl>
                                        <p:attrNameLst>
                                          <p:attrName>style.visibility</p:attrName>
                                        </p:attrNameLst>
                                      </p:cBhvr>
                                      <p:to>
                                        <p:strVal val="visible"/>
                                      </p:to>
                                    </p:set>
                                    <p:anim calcmode="lin" valueType="num">
                                      <p:cBhvr additive="base">
                                        <p:cTn id="31" dur="500" fill="hold"/>
                                        <p:tgtEl>
                                          <p:spTgt spid="111620"/>
                                        </p:tgtEl>
                                        <p:attrNameLst>
                                          <p:attrName>ppt_x</p:attrName>
                                        </p:attrNameLst>
                                      </p:cBhvr>
                                      <p:tavLst>
                                        <p:tav tm="0">
                                          <p:val>
                                            <p:strVal val="#ppt_x"/>
                                          </p:val>
                                        </p:tav>
                                        <p:tav tm="100000">
                                          <p:val>
                                            <p:strVal val="#ppt_x"/>
                                          </p:val>
                                        </p:tav>
                                      </p:tavLst>
                                    </p:anim>
                                    <p:anim calcmode="lin" valueType="num">
                                      <p:cBhvr additive="base">
                                        <p:cTn id="32" dur="500" fill="hold"/>
                                        <p:tgtEl>
                                          <p:spTgt spid="1116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1621"/>
                                        </p:tgtEl>
                                        <p:attrNameLst>
                                          <p:attrName>style.visibility</p:attrName>
                                        </p:attrNameLst>
                                      </p:cBhvr>
                                      <p:to>
                                        <p:strVal val="visible"/>
                                      </p:to>
                                    </p:set>
                                    <p:anim calcmode="lin" valueType="num">
                                      <p:cBhvr additive="base">
                                        <p:cTn id="43" dur="500" fill="hold"/>
                                        <p:tgtEl>
                                          <p:spTgt spid="111621"/>
                                        </p:tgtEl>
                                        <p:attrNameLst>
                                          <p:attrName>ppt_x</p:attrName>
                                        </p:attrNameLst>
                                      </p:cBhvr>
                                      <p:tavLst>
                                        <p:tav tm="0">
                                          <p:val>
                                            <p:strVal val="#ppt_x"/>
                                          </p:val>
                                        </p:tav>
                                        <p:tav tm="100000">
                                          <p:val>
                                            <p:strVal val="#ppt_x"/>
                                          </p:val>
                                        </p:tav>
                                      </p:tavLst>
                                    </p:anim>
                                    <p:anim calcmode="lin" valueType="num">
                                      <p:cBhvr additive="base">
                                        <p:cTn id="44" dur="500" fill="hold"/>
                                        <p:tgtEl>
                                          <p:spTgt spid="111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16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42852"/>
            <a:ext cx="1971660" cy="1071571"/>
          </a:xfrm>
        </p:spPr>
        <p:txBody>
          <a:bodyPr>
            <a:normAutofit/>
          </a:bodyPr>
          <a:lstStyle/>
          <a:p>
            <a:pPr eaLnBrk="1" hangingPunct="1"/>
            <a:r>
              <a:rPr lang="ru-RU" sz="3600" dirty="0" smtClean="0">
                <a:solidFill>
                  <a:schemeClr val="accent2"/>
                </a:solidFill>
              </a:rPr>
              <a:t>Вывод:</a:t>
            </a:r>
            <a:endParaRPr lang="ru-RU" sz="3600" dirty="0" smtClean="0"/>
          </a:p>
        </p:txBody>
      </p:sp>
      <p:sp>
        <p:nvSpPr>
          <p:cNvPr id="24579" name="Rectangle 3"/>
          <p:cNvSpPr>
            <a:spLocks noGrp="1" noChangeArrowheads="1"/>
          </p:cNvSpPr>
          <p:nvPr>
            <p:ph type="body" idx="1"/>
          </p:nvPr>
        </p:nvSpPr>
        <p:spPr>
          <a:xfrm>
            <a:off x="468313" y="1500174"/>
            <a:ext cx="8229600" cy="5097476"/>
          </a:xfrm>
        </p:spPr>
        <p:txBody>
          <a:bodyPr>
            <a:normAutofit/>
          </a:bodyPr>
          <a:lstStyle/>
          <a:p>
            <a:pPr>
              <a:lnSpc>
                <a:spcPct val="90000"/>
              </a:lnSpc>
            </a:pPr>
            <a:r>
              <a:rPr lang="ru-RU" sz="2800" b="1" dirty="0" smtClean="0"/>
              <a:t>носители заряда </a:t>
            </a:r>
            <a:r>
              <a:rPr lang="ru-RU" sz="2800" dirty="0" smtClean="0"/>
              <a:t>– </a:t>
            </a:r>
            <a:r>
              <a:rPr lang="ru-RU" sz="2800" b="1" dirty="0" smtClean="0">
                <a:solidFill>
                  <a:srgbClr val="C00000"/>
                </a:solidFill>
              </a:rPr>
              <a:t>положительные и отрицательные ионы</a:t>
            </a:r>
            <a:r>
              <a:rPr lang="ru-RU" sz="2800" dirty="0" smtClean="0"/>
              <a:t>;</a:t>
            </a:r>
            <a:endParaRPr lang="ru-RU" sz="2800" b="1" dirty="0" smtClean="0"/>
          </a:p>
          <a:p>
            <a:pPr eaLnBrk="1" hangingPunct="1">
              <a:lnSpc>
                <a:spcPct val="90000"/>
              </a:lnSpc>
            </a:pPr>
            <a:r>
              <a:rPr lang="ru-RU" sz="2800" b="1" dirty="0" smtClean="0"/>
              <a:t>процесс образования </a:t>
            </a:r>
            <a:r>
              <a:rPr lang="ru-RU" sz="2800" dirty="0" smtClean="0"/>
              <a:t>носителей заряда – </a:t>
            </a:r>
            <a:r>
              <a:rPr lang="ru-RU" sz="2800" b="1" dirty="0" smtClean="0">
                <a:solidFill>
                  <a:srgbClr val="C00000"/>
                </a:solidFill>
              </a:rPr>
              <a:t>электролитическая диссоциация</a:t>
            </a:r>
            <a:r>
              <a:rPr lang="ru-RU" sz="2800" dirty="0" smtClean="0"/>
              <a:t>;</a:t>
            </a:r>
            <a:endParaRPr lang="ru-RU" sz="2400" b="1" dirty="0" smtClean="0"/>
          </a:p>
          <a:p>
            <a:pPr eaLnBrk="1" hangingPunct="1">
              <a:lnSpc>
                <a:spcPct val="90000"/>
              </a:lnSpc>
            </a:pPr>
            <a:r>
              <a:rPr lang="ru-RU" sz="2800" b="1" dirty="0" smtClean="0">
                <a:solidFill>
                  <a:srgbClr val="C00000"/>
                </a:solidFill>
              </a:rPr>
              <a:t>электролиты подчиняются закону Ома</a:t>
            </a:r>
            <a:r>
              <a:rPr lang="ru-RU" sz="2800" dirty="0" smtClean="0"/>
              <a:t>;</a:t>
            </a:r>
          </a:p>
          <a:p>
            <a:pPr eaLnBrk="1" hangingPunct="1">
              <a:lnSpc>
                <a:spcPct val="90000"/>
              </a:lnSpc>
            </a:pPr>
            <a:r>
              <a:rPr lang="ru-RU" sz="2800" b="1" dirty="0" smtClean="0"/>
              <a:t>Применение электролиза</a:t>
            </a:r>
            <a:r>
              <a:rPr lang="ru-RU" sz="2400" b="1" dirty="0" smtClean="0"/>
              <a:t> :</a:t>
            </a:r>
            <a:br>
              <a:rPr lang="ru-RU" sz="2400" b="1" dirty="0" smtClean="0"/>
            </a:br>
            <a:r>
              <a:rPr lang="ru-RU" sz="2400" i="1" dirty="0" smtClean="0"/>
              <a:t>получение цветных металлов</a:t>
            </a:r>
            <a:r>
              <a:rPr lang="ru-RU" sz="2400" dirty="0" smtClean="0"/>
              <a:t> (очистка от примесей - рафинирование);</a:t>
            </a:r>
            <a:r>
              <a:rPr lang="ru-RU" sz="2400" b="1" dirty="0" smtClean="0"/>
              <a:t/>
            </a:r>
            <a:br>
              <a:rPr lang="ru-RU" sz="2400" b="1" dirty="0" smtClean="0"/>
            </a:br>
            <a:r>
              <a:rPr lang="ru-RU" sz="2400" i="1" dirty="0" smtClean="0"/>
              <a:t>гальваностегия</a:t>
            </a:r>
            <a:r>
              <a:rPr lang="ru-RU" sz="2400" dirty="0" smtClean="0"/>
              <a:t> - получение покрытий на металле (никелирование, хромирование, золочение, серебрение и т.д. );</a:t>
            </a:r>
            <a:br>
              <a:rPr lang="ru-RU" sz="2400" dirty="0" smtClean="0"/>
            </a:br>
            <a:r>
              <a:rPr lang="ru-RU" sz="2400" i="1" dirty="0" smtClean="0"/>
              <a:t>гальванопластика</a:t>
            </a:r>
            <a:r>
              <a:rPr lang="ru-RU" sz="2400" dirty="0" smtClean="0"/>
              <a:t> - получение отслаиваемых покрытий (рельефных копий).</a:t>
            </a:r>
            <a:r>
              <a:rPr lang="ru-RU" sz="2800" dirty="0" smtClean="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type="body" idx="1"/>
          </p:nvPr>
        </p:nvSpPr>
        <p:spPr/>
        <p:txBody>
          <a:bodyPr/>
          <a:lstStyle/>
          <a:p>
            <a:pPr>
              <a:defRPr/>
            </a:pPr>
            <a:r>
              <a:rPr lang="ru-RU" dirty="0" smtClean="0"/>
              <a:t>ЕГЭ 2001-2010 (</a:t>
            </a:r>
            <a:r>
              <a:rPr lang="ru-RU" dirty="0" err="1" smtClean="0"/>
              <a:t>Демо</a:t>
            </a:r>
            <a:r>
              <a:rPr lang="ru-RU" dirty="0" smtClean="0"/>
              <a:t>, КИМ)</a:t>
            </a:r>
          </a:p>
          <a:p>
            <a:pPr>
              <a:defRPr/>
            </a:pPr>
            <a:r>
              <a:rPr lang="ru-RU" dirty="0" smtClean="0"/>
              <a:t>ГИА-9 2008-2010 (</a:t>
            </a:r>
            <a:r>
              <a:rPr lang="ru-RU" dirty="0" err="1" smtClean="0"/>
              <a:t>Демо</a:t>
            </a:r>
            <a:r>
              <a:rPr lang="ru-RU" dirty="0" smtClean="0"/>
              <a:t>)</a:t>
            </a:r>
          </a:p>
        </p:txBody>
      </p:sp>
      <p:sp>
        <p:nvSpPr>
          <p:cNvPr id="2" name="Заголовок 1"/>
          <p:cNvSpPr>
            <a:spLocks noGrp="1"/>
          </p:cNvSpPr>
          <p:nvPr>
            <p:ph type="title"/>
          </p:nvPr>
        </p:nvSpPr>
        <p:spPr/>
        <p:txBody>
          <a:bodyPr/>
          <a:lstStyle/>
          <a:p>
            <a:r>
              <a:rPr lang="ru-RU" dirty="0" smtClean="0"/>
              <a:t>Рассмотрим задачи: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2154230"/>
          </a:xfrm>
        </p:spPr>
        <p:txBody>
          <a:bodyPr>
            <a:normAutofit fontScale="90000"/>
          </a:bodyPr>
          <a:lstStyle/>
          <a:p>
            <a:r>
              <a:rPr lang="ru-RU" dirty="0" smtClean="0">
                <a:solidFill>
                  <a:srgbClr val="FF0000"/>
                </a:solidFill>
              </a:rPr>
              <a:t>ГИА 2008 г. 10</a:t>
            </a:r>
            <a:r>
              <a:rPr lang="ru-RU" dirty="0" smtClean="0"/>
              <a:t>. Сопротивление каждого резистора на участке цепи, изображенном на рисунке, равно 3 Ом. Найдите общее сопротивление участка. </a:t>
            </a:r>
            <a:endParaRPr lang="ru-RU" dirty="0"/>
          </a:p>
        </p:txBody>
      </p:sp>
      <p:sp>
        <p:nvSpPr>
          <p:cNvPr id="4" name="Содержимое 3"/>
          <p:cNvSpPr>
            <a:spLocks noGrp="1"/>
          </p:cNvSpPr>
          <p:nvPr>
            <p:ph sz="quarter" idx="1"/>
          </p:nvPr>
        </p:nvSpPr>
        <p:spPr>
          <a:xfrm>
            <a:off x="4786314" y="3000372"/>
            <a:ext cx="3657600" cy="2928958"/>
          </a:xfrm>
        </p:spPr>
        <p:txBody>
          <a:bodyPr>
            <a:normAutofit/>
          </a:bodyPr>
          <a:lstStyle/>
          <a:p>
            <a:pPr marL="457200" indent="-457200">
              <a:buFont typeface="+mj-lt"/>
              <a:buAutoNum type="arabicPeriod"/>
            </a:pPr>
            <a:r>
              <a:rPr lang="ru-RU" b="1" dirty="0" smtClean="0"/>
              <a:t>2/3 Ом </a:t>
            </a:r>
          </a:p>
          <a:p>
            <a:pPr marL="457200" indent="-457200">
              <a:buFont typeface="+mj-lt"/>
              <a:buAutoNum type="arabicPeriod"/>
            </a:pPr>
            <a:r>
              <a:rPr lang="ru-RU" b="1" dirty="0" smtClean="0"/>
              <a:t>1,5 Ом </a:t>
            </a:r>
          </a:p>
          <a:p>
            <a:pPr marL="457200" indent="-457200">
              <a:buFont typeface="+mj-lt"/>
              <a:buAutoNum type="arabicPeriod"/>
            </a:pPr>
            <a:r>
              <a:rPr lang="ru-RU" b="1" dirty="0" smtClean="0"/>
              <a:t>3 Ом </a:t>
            </a:r>
          </a:p>
          <a:p>
            <a:pPr marL="457200" indent="-457200">
              <a:buFont typeface="+mj-lt"/>
              <a:buAutoNum type="arabicPeriod"/>
            </a:pPr>
            <a:r>
              <a:rPr lang="ru-RU" b="1" dirty="0" smtClean="0"/>
              <a:t>6 Ом</a:t>
            </a:r>
            <a:endParaRPr lang="ru-RU" dirty="0"/>
          </a:p>
        </p:txBody>
      </p:sp>
      <p:pic>
        <p:nvPicPr>
          <p:cNvPr id="31746" name="Picture 2"/>
          <p:cNvPicPr>
            <a:picLocks noChangeAspect="1" noChangeArrowheads="1"/>
          </p:cNvPicPr>
          <p:nvPr/>
        </p:nvPicPr>
        <p:blipFill>
          <a:blip r:embed="rId2"/>
          <a:srcRect/>
          <a:stretch>
            <a:fillRect/>
          </a:stretch>
        </p:blipFill>
        <p:spPr bwMode="auto">
          <a:xfrm rot="16200000">
            <a:off x="1693055" y="2307417"/>
            <a:ext cx="1971675" cy="37862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1797040"/>
          </a:xfrm>
        </p:spPr>
        <p:txBody>
          <a:bodyPr>
            <a:normAutofit fontScale="90000"/>
          </a:bodyPr>
          <a:lstStyle/>
          <a:p>
            <a:r>
              <a:rPr lang="ru-RU" dirty="0" smtClean="0">
                <a:solidFill>
                  <a:srgbClr val="FF0000"/>
                </a:solidFill>
              </a:rPr>
              <a:t>ГИА 2008 г. 13</a:t>
            </a:r>
            <a:r>
              <a:rPr lang="ru-RU" dirty="0" smtClean="0"/>
              <a:t>. При ремонте электроплитки ее спираль укоротили в 2 раза. Как изменилась мощность электроплитки? </a:t>
            </a:r>
            <a:endParaRPr lang="ru-RU" dirty="0"/>
          </a:p>
        </p:txBody>
      </p:sp>
      <p:sp>
        <p:nvSpPr>
          <p:cNvPr id="4" name="Содержимое 3"/>
          <p:cNvSpPr>
            <a:spLocks noGrp="1"/>
          </p:cNvSpPr>
          <p:nvPr>
            <p:ph sz="quarter" idx="1"/>
          </p:nvPr>
        </p:nvSpPr>
        <p:spPr>
          <a:xfrm>
            <a:off x="428596" y="2357430"/>
            <a:ext cx="8358246" cy="4143404"/>
          </a:xfrm>
        </p:spPr>
        <p:txBody>
          <a:bodyPr>
            <a:normAutofit/>
          </a:bodyPr>
          <a:lstStyle/>
          <a:p>
            <a:pPr marL="457200" indent="-457200">
              <a:buFont typeface="+mj-lt"/>
              <a:buAutoNum type="arabicPeriod"/>
            </a:pPr>
            <a:r>
              <a:rPr lang="ru-RU" b="1" dirty="0" smtClean="0"/>
              <a:t>увеличилась в 2 раза </a:t>
            </a:r>
          </a:p>
          <a:p>
            <a:pPr marL="457200" indent="-457200">
              <a:buFont typeface="+mj-lt"/>
              <a:buAutoNum type="arabicPeriod"/>
            </a:pPr>
            <a:r>
              <a:rPr lang="ru-RU" b="1" dirty="0" smtClean="0"/>
              <a:t>увеличилась в 4 раза </a:t>
            </a:r>
          </a:p>
          <a:p>
            <a:pPr marL="457200" indent="-457200">
              <a:buFont typeface="+mj-lt"/>
              <a:buAutoNum type="arabicPeriod"/>
            </a:pPr>
            <a:r>
              <a:rPr lang="ru-RU" b="1" dirty="0" smtClean="0"/>
              <a:t>уменьшилась в 2 раза </a:t>
            </a:r>
          </a:p>
          <a:p>
            <a:pPr marL="457200" indent="-457200">
              <a:buFont typeface="+mj-lt"/>
              <a:buAutoNum type="arabicPeriod"/>
            </a:pPr>
            <a:r>
              <a:rPr lang="ru-RU" b="1" dirty="0" smtClean="0"/>
              <a:t>уменьшилась в 4 раза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74"/>
          </a:xfrm>
        </p:spPr>
        <p:txBody>
          <a:bodyPr>
            <a:noAutofit/>
          </a:bodyPr>
          <a:lstStyle/>
          <a:p>
            <a:r>
              <a:rPr lang="ru-RU" sz="2800" dirty="0" smtClean="0">
                <a:solidFill>
                  <a:srgbClr val="FF0000"/>
                </a:solidFill>
              </a:rPr>
              <a:t>ГИА 2008 г. 15</a:t>
            </a:r>
            <a:r>
              <a:rPr lang="ru-RU" sz="2800" dirty="0" smtClean="0"/>
              <a:t> Необходимо экспериментально проверить, зависит ли электрическое сопротивление круглого угольного стержня от его диаметра. Какие </a:t>
            </a:r>
            <a:r>
              <a:rPr lang="ru-RU" sz="2800" dirty="0" smtClean="0">
                <a:solidFill>
                  <a:schemeClr val="bg1"/>
                </a:solidFill>
              </a:rPr>
              <a:t>стержни нужно использовать для такой проверки? </a:t>
            </a:r>
            <a:endParaRPr lang="ru-RU" sz="2800" dirty="0">
              <a:solidFill>
                <a:schemeClr val="bg1"/>
              </a:solidFill>
            </a:endParaRPr>
          </a:p>
        </p:txBody>
      </p:sp>
      <p:pic>
        <p:nvPicPr>
          <p:cNvPr id="32770" name="Picture 2"/>
          <p:cNvPicPr>
            <a:picLocks noChangeAspect="1" noChangeArrowheads="1"/>
          </p:cNvPicPr>
          <p:nvPr/>
        </p:nvPicPr>
        <p:blipFill>
          <a:blip r:embed="rId2"/>
          <a:srcRect/>
          <a:stretch>
            <a:fillRect/>
          </a:stretch>
        </p:blipFill>
        <p:spPr bwMode="auto">
          <a:xfrm rot="16200000">
            <a:off x="734892" y="2688006"/>
            <a:ext cx="3245060" cy="3571900"/>
          </a:xfrm>
          <a:prstGeom prst="rect">
            <a:avLst/>
          </a:prstGeom>
          <a:noFill/>
          <a:ln w="9525">
            <a:noFill/>
            <a:miter lim="800000"/>
            <a:headEnd/>
            <a:tailEnd/>
          </a:ln>
          <a:effectLst/>
        </p:spPr>
      </p:pic>
      <p:sp>
        <p:nvSpPr>
          <p:cNvPr id="8" name="Прямоугольник 7"/>
          <p:cNvSpPr/>
          <p:nvPr/>
        </p:nvSpPr>
        <p:spPr>
          <a:xfrm>
            <a:off x="5715008" y="3000372"/>
            <a:ext cx="2071702" cy="1815882"/>
          </a:xfrm>
          <a:prstGeom prst="rect">
            <a:avLst/>
          </a:prstGeom>
        </p:spPr>
        <p:txBody>
          <a:bodyPr wrap="square">
            <a:spAutoFit/>
          </a:bodyPr>
          <a:lstStyle/>
          <a:p>
            <a:pPr marL="342900" indent="-342900">
              <a:buFont typeface="+mj-lt"/>
              <a:buAutoNum type="arabicPeriod"/>
            </a:pPr>
            <a:r>
              <a:rPr lang="ru-RU" sz="2800" b="1" dirty="0" smtClean="0"/>
              <a:t>А и Г </a:t>
            </a:r>
          </a:p>
          <a:p>
            <a:pPr marL="342900" indent="-342900">
              <a:buFont typeface="+mj-lt"/>
              <a:buAutoNum type="arabicPeriod"/>
            </a:pPr>
            <a:r>
              <a:rPr lang="ru-RU" sz="2800" b="1" dirty="0" smtClean="0"/>
              <a:t>Б и В </a:t>
            </a:r>
          </a:p>
          <a:p>
            <a:pPr marL="342900" indent="-342900">
              <a:buFont typeface="+mj-lt"/>
              <a:buAutoNum type="arabicPeriod"/>
            </a:pPr>
            <a:r>
              <a:rPr lang="ru-RU" sz="2800" b="1" dirty="0" smtClean="0"/>
              <a:t>Б и Г </a:t>
            </a:r>
          </a:p>
          <a:p>
            <a:pPr marL="342900" indent="-342900">
              <a:buFont typeface="+mj-lt"/>
              <a:buAutoNum type="arabicPeriod"/>
            </a:pPr>
            <a:r>
              <a:rPr lang="ru-RU" sz="2800" b="1" dirty="0" smtClean="0"/>
              <a:t>В и Г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2154230"/>
          </a:xfrm>
        </p:spPr>
        <p:txBody>
          <a:bodyPr>
            <a:normAutofit fontScale="90000"/>
          </a:bodyPr>
          <a:lstStyle/>
          <a:p>
            <a:r>
              <a:rPr lang="ru-RU" dirty="0" smtClean="0">
                <a:solidFill>
                  <a:srgbClr val="FF0000"/>
                </a:solidFill>
              </a:rPr>
              <a:t>ГИА 2008 г. 21</a:t>
            </a:r>
            <a:r>
              <a:rPr lang="ru-RU" dirty="0" smtClean="0"/>
              <a:t> Сопротивление нагревательного элемента электрического чайника 20 Ом. Определите мощность тока, проходящего через нагревательный элемент при напряжении 220 В.</a:t>
            </a:r>
            <a:endParaRPr lang="ru-RU" dirty="0"/>
          </a:p>
        </p:txBody>
      </p:sp>
      <p:sp>
        <p:nvSpPr>
          <p:cNvPr id="8" name="Прямоугольник 7"/>
          <p:cNvSpPr/>
          <p:nvPr/>
        </p:nvSpPr>
        <p:spPr>
          <a:xfrm>
            <a:off x="4714876" y="3000372"/>
            <a:ext cx="3143272" cy="369332"/>
          </a:xfrm>
          <a:prstGeom prst="rect">
            <a:avLst/>
          </a:prstGeom>
        </p:spPr>
        <p:txBody>
          <a:bodyPr wrap="square">
            <a:spAutoFit/>
          </a:bodyPr>
          <a:lstStyle/>
          <a:p>
            <a:pPr marL="342900" indent="-342900"/>
            <a:r>
              <a:rPr lang="ru-RU" b="1" dirty="0" smtClean="0"/>
              <a:t>Ответ: </a:t>
            </a:r>
            <a:r>
              <a:rPr lang="ru-RU" b="1" dirty="0" err="1" smtClean="0"/>
              <a:t>_______________Вт</a:t>
            </a:r>
            <a:r>
              <a:rPr lang="ru-RU" b="1" dirty="0" smtClean="0"/>
              <a:t> </a:t>
            </a:r>
            <a:endParaRPr lang="ru-RU" dirty="0"/>
          </a:p>
        </p:txBody>
      </p:sp>
      <p:sp>
        <p:nvSpPr>
          <p:cNvPr id="5" name="Прямоугольная выноска 4"/>
          <p:cNvSpPr/>
          <p:nvPr/>
        </p:nvSpPr>
        <p:spPr>
          <a:xfrm>
            <a:off x="5786446" y="2643182"/>
            <a:ext cx="1285884" cy="571504"/>
          </a:xfrm>
          <a:prstGeom prst="wedgeRectCallout">
            <a:avLst>
              <a:gd name="adj1" fmla="val -50852"/>
              <a:gd name="adj2" fmla="val -50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2420</a:t>
            </a:r>
            <a:endParaRPr lang="ru-RU" sz="2800" dirty="0"/>
          </a:p>
        </p:txBody>
      </p:sp>
      <p:sp>
        <p:nvSpPr>
          <p:cNvPr id="6" name="Прямоугольная выноска 5"/>
          <p:cNvSpPr/>
          <p:nvPr/>
        </p:nvSpPr>
        <p:spPr>
          <a:xfrm>
            <a:off x="714348" y="2857496"/>
            <a:ext cx="3500462" cy="11430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 = U</a:t>
            </a:r>
            <a:r>
              <a:rPr lang="en-US" sz="3200" baseline="30000" dirty="0" smtClean="0"/>
              <a:t>2</a:t>
            </a:r>
            <a:r>
              <a:rPr lang="en-US" sz="3200" dirty="0" smtClean="0"/>
              <a:t> /R</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http://www.physics.ru/courses/op25part2/content/chapter1/section/paragraph8/images/1-8-1.gif"/>
          <p:cNvPicPr>
            <a:picLocks noChangeAspect="1" noChangeArrowheads="1"/>
          </p:cNvPicPr>
          <p:nvPr/>
        </p:nvPicPr>
        <p:blipFill>
          <a:blip r:embed="rId2"/>
          <a:srcRect/>
          <a:stretch>
            <a:fillRect/>
          </a:stretch>
        </p:blipFill>
        <p:spPr bwMode="auto">
          <a:xfrm>
            <a:off x="5357818" y="1571612"/>
            <a:ext cx="3786182" cy="2087709"/>
          </a:xfrm>
          <a:prstGeom prst="rect">
            <a:avLst/>
          </a:prstGeom>
          <a:noFill/>
        </p:spPr>
      </p:pic>
      <p:sp>
        <p:nvSpPr>
          <p:cNvPr id="2" name="Заголовок 1"/>
          <p:cNvSpPr>
            <a:spLocks noGrp="1"/>
          </p:cNvSpPr>
          <p:nvPr>
            <p:ph type="title"/>
          </p:nvPr>
        </p:nvSpPr>
        <p:spPr>
          <a:xfrm>
            <a:off x="0" y="142852"/>
            <a:ext cx="8153400" cy="990600"/>
          </a:xfrm>
        </p:spPr>
        <p:txBody>
          <a:bodyPr>
            <a:noAutofit/>
          </a:bodyPr>
          <a:lstStyle/>
          <a:p>
            <a:r>
              <a:rPr lang="ru-RU" sz="3200" dirty="0" smtClean="0"/>
              <a:t>Электрический ток. Сила тока, напряжение, электрическое сопротивление.</a:t>
            </a:r>
            <a:endParaRPr lang="ru-RU" sz="3200" dirty="0"/>
          </a:p>
        </p:txBody>
      </p:sp>
      <p:sp>
        <p:nvSpPr>
          <p:cNvPr id="3" name="Содержимое 2"/>
          <p:cNvSpPr>
            <a:spLocks noGrp="1"/>
          </p:cNvSpPr>
          <p:nvPr>
            <p:ph sz="quarter" idx="1"/>
          </p:nvPr>
        </p:nvSpPr>
        <p:spPr>
          <a:xfrm>
            <a:off x="0" y="1500174"/>
            <a:ext cx="5429256" cy="5357826"/>
          </a:xfrm>
        </p:spPr>
        <p:txBody>
          <a:bodyPr>
            <a:normAutofit fontScale="62500" lnSpcReduction="20000"/>
          </a:bodyPr>
          <a:lstStyle/>
          <a:p>
            <a:r>
              <a:rPr lang="ru-RU" dirty="0" smtClean="0"/>
              <a:t>Непрерывное </a:t>
            </a:r>
            <a:r>
              <a:rPr lang="ru-RU" b="1" dirty="0" smtClean="0"/>
              <a:t>упорядоченное</a:t>
            </a:r>
            <a:r>
              <a:rPr lang="ru-RU" dirty="0" smtClean="0"/>
              <a:t> движение свободных носителей электрического заряда называется </a:t>
            </a:r>
            <a:r>
              <a:rPr lang="ru-RU" b="1" dirty="0" smtClean="0">
                <a:solidFill>
                  <a:srgbClr val="FF0000"/>
                </a:solidFill>
              </a:rPr>
              <a:t>электрическим током</a:t>
            </a:r>
            <a:r>
              <a:rPr lang="ru-RU" dirty="0" smtClean="0"/>
              <a:t>.</a:t>
            </a:r>
          </a:p>
          <a:p>
            <a:r>
              <a:rPr lang="ru-RU" b="1" dirty="0" smtClean="0">
                <a:solidFill>
                  <a:srgbClr val="FF0000"/>
                </a:solidFill>
              </a:rPr>
              <a:t>Сила тока </a:t>
            </a:r>
            <a:r>
              <a:rPr lang="ru-RU" b="1" i="1" dirty="0" smtClean="0">
                <a:solidFill>
                  <a:srgbClr val="FF0000"/>
                </a:solidFill>
              </a:rPr>
              <a:t>I</a:t>
            </a:r>
            <a:r>
              <a:rPr lang="ru-RU" dirty="0" smtClean="0"/>
              <a:t> – скалярная физическая величина, равная </a:t>
            </a:r>
            <a:r>
              <a:rPr lang="ru-RU" b="1" dirty="0" smtClean="0"/>
              <a:t>отношению</a:t>
            </a:r>
            <a:r>
              <a:rPr lang="ru-RU" dirty="0" smtClean="0"/>
              <a:t> </a:t>
            </a:r>
            <a:r>
              <a:rPr lang="ru-RU" b="1" i="1" dirty="0" smtClean="0"/>
              <a:t>заряда </a:t>
            </a:r>
            <a:r>
              <a:rPr lang="ru-RU" b="1" i="1" dirty="0" err="1" smtClean="0"/>
              <a:t>Δq</a:t>
            </a:r>
            <a:r>
              <a:rPr lang="ru-RU" dirty="0" smtClean="0"/>
              <a:t>, переносимого через поперечное сечение проводника (рис. 1.8.1) </a:t>
            </a:r>
            <a:r>
              <a:rPr lang="ru-RU" b="1" i="1" dirty="0" smtClean="0"/>
              <a:t>за интервал времени </a:t>
            </a:r>
            <a:r>
              <a:rPr lang="ru-RU" b="1" i="1" dirty="0" err="1" smtClean="0"/>
              <a:t>Δt</a:t>
            </a:r>
            <a:r>
              <a:rPr lang="ru-RU" dirty="0" smtClean="0"/>
              <a:t>, к этому интервалу времени:</a:t>
            </a:r>
          </a:p>
          <a:p>
            <a:r>
              <a:rPr lang="ru-RU" dirty="0" smtClean="0"/>
              <a:t>В Международной системе единиц СИ сила тока измеряется в </a:t>
            </a:r>
            <a:r>
              <a:rPr lang="ru-RU" b="1" dirty="0" smtClean="0">
                <a:solidFill>
                  <a:srgbClr val="FF0000"/>
                </a:solidFill>
              </a:rPr>
              <a:t>амперах</a:t>
            </a:r>
            <a:r>
              <a:rPr lang="ru-RU" dirty="0" smtClean="0"/>
              <a:t> (</a:t>
            </a:r>
            <a:r>
              <a:rPr lang="ru-RU" b="1" i="1" dirty="0" smtClean="0">
                <a:solidFill>
                  <a:srgbClr val="FF0000"/>
                </a:solidFill>
              </a:rPr>
              <a:t>А</a:t>
            </a:r>
            <a:r>
              <a:rPr lang="ru-RU" dirty="0" smtClean="0"/>
              <a:t>). </a:t>
            </a:r>
          </a:p>
          <a:p>
            <a:r>
              <a:rPr lang="ru-RU" b="1" dirty="0" smtClean="0">
                <a:solidFill>
                  <a:srgbClr val="FF0000"/>
                </a:solidFill>
              </a:rPr>
              <a:t>Напряжение</a:t>
            </a:r>
            <a:r>
              <a:rPr lang="ru-RU" dirty="0" smtClean="0"/>
              <a:t> — это отношение работы тока на определенном участке электрической цепи к заряду, протекающему по этому же участку цепи. </a:t>
            </a:r>
          </a:p>
          <a:p>
            <a:r>
              <a:rPr lang="ru-RU" dirty="0" smtClean="0"/>
              <a:t>Единицей измерения напряжения станет 1 </a:t>
            </a:r>
            <a:r>
              <a:rPr lang="ru-RU" b="1" dirty="0" smtClean="0">
                <a:solidFill>
                  <a:srgbClr val="FF0000"/>
                </a:solidFill>
              </a:rPr>
              <a:t>вольт </a:t>
            </a:r>
          </a:p>
          <a:p>
            <a:r>
              <a:rPr lang="ru-RU" b="1" i="1" dirty="0" smtClean="0"/>
              <a:t>1 Дж/Кл = 1</a:t>
            </a:r>
            <a:r>
              <a:rPr lang="ru-RU" b="1" i="1" dirty="0" smtClean="0">
                <a:solidFill>
                  <a:srgbClr val="FF0000"/>
                </a:solidFill>
              </a:rPr>
              <a:t>В</a:t>
            </a:r>
            <a:r>
              <a:rPr lang="ru-RU" b="1" i="1" dirty="0" smtClean="0"/>
              <a:t>.</a:t>
            </a:r>
          </a:p>
          <a:p>
            <a:r>
              <a:rPr lang="ru-RU" b="1" i="1" dirty="0" smtClean="0"/>
              <a:t>За </a:t>
            </a:r>
            <a:r>
              <a:rPr lang="ru-RU" b="1" i="1" dirty="0" smtClean="0">
                <a:solidFill>
                  <a:srgbClr val="FF0000"/>
                </a:solidFill>
              </a:rPr>
              <a:t>направление тока </a:t>
            </a:r>
            <a:r>
              <a:rPr lang="ru-RU" b="1" i="1" dirty="0" smtClean="0"/>
              <a:t>принимается направление движения </a:t>
            </a:r>
            <a:r>
              <a:rPr lang="ru-RU" b="1" i="1" dirty="0" smtClean="0">
                <a:solidFill>
                  <a:srgbClr val="FF0000"/>
                </a:solidFill>
              </a:rPr>
              <a:t>положительных</a:t>
            </a:r>
            <a:r>
              <a:rPr lang="ru-RU" b="1" i="1" dirty="0" smtClean="0"/>
              <a:t> зарядов</a:t>
            </a:r>
            <a:endParaRPr lang="ru-RU" b="1" i="1" dirty="0"/>
          </a:p>
        </p:txBody>
      </p:sp>
      <p:pic>
        <p:nvPicPr>
          <p:cNvPr id="98306" name="Picture 2" descr="http://www.physics.ru/courses/op25part2/content/javagifs/63230164559413-3.gif"/>
          <p:cNvPicPr>
            <a:picLocks noChangeAspect="1" noChangeArrowheads="1"/>
          </p:cNvPicPr>
          <p:nvPr/>
        </p:nvPicPr>
        <p:blipFill>
          <a:blip r:embed="rId3"/>
          <a:srcRect/>
          <a:stretch>
            <a:fillRect/>
          </a:stretch>
        </p:blipFill>
        <p:spPr bwMode="auto">
          <a:xfrm>
            <a:off x="7929586" y="2714620"/>
            <a:ext cx="1071570" cy="1047760"/>
          </a:xfrm>
          <a:prstGeom prst="rect">
            <a:avLst/>
          </a:prstGeom>
          <a:noFill/>
          <a:effectLst>
            <a:glow rad="101600">
              <a:schemeClr val="accent2">
                <a:satMod val="175000"/>
                <a:alpha val="40000"/>
              </a:schemeClr>
            </a:glow>
          </a:effectLst>
        </p:spPr>
      </p:pic>
      <p:sp>
        <p:nvSpPr>
          <p:cNvPr id="98309" name="Rectangle 5"/>
          <p:cNvSpPr>
            <a:spLocks noChangeArrowheads="1"/>
          </p:cNvSpPr>
          <p:nvPr/>
        </p:nvSpPr>
        <p:spPr bwMode="auto">
          <a:xfrm>
            <a:off x="5357818" y="3643314"/>
            <a:ext cx="378618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rPr>
              <a:t>S</a:t>
            </a:r>
            <a:r>
              <a:rPr kumimoji="0" lang="ru-RU" sz="1800" b="0" u="none" strike="noStrike" cap="none" normalizeH="0" baseline="0" dirty="0" smtClean="0">
                <a:ln>
                  <a:noFill/>
                </a:ln>
                <a:solidFill>
                  <a:schemeClr val="tx1"/>
                </a:solidFill>
                <a:effectLst/>
                <a:latin typeface="Arial" pitchFamily="34" charset="0"/>
              </a:rPr>
              <a:t> – площадь поперечного сечения проводника,  </a:t>
            </a:r>
            <a:r>
              <a:rPr kumimoji="0" lang="ru-RU" sz="1800" b="0" u="none" strike="noStrike" cap="none" normalizeH="0" dirty="0" smtClean="0">
                <a:ln>
                  <a:noFill/>
                </a:ln>
                <a:solidFill>
                  <a:schemeClr val="tx1"/>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dirty="0" smtClean="0">
                <a:latin typeface="Arial" pitchFamily="34" charset="0"/>
              </a:rPr>
              <a:t>      </a:t>
            </a:r>
            <a:r>
              <a:rPr kumimoji="0" lang="ru-RU" sz="1800" b="0" u="none" strike="noStrike" cap="none" normalizeH="0" baseline="0" dirty="0" smtClean="0">
                <a:ln>
                  <a:noFill/>
                </a:ln>
                <a:solidFill>
                  <a:schemeClr val="tx1"/>
                </a:solidFill>
                <a:effectLst/>
                <a:latin typeface="Arial" pitchFamily="34" charset="0"/>
              </a:rPr>
              <a:t>– электрическое поле </a:t>
            </a:r>
          </a:p>
        </p:txBody>
      </p:sp>
      <p:pic>
        <p:nvPicPr>
          <p:cNvPr id="98310" name="Picture 6" descr="http://www.physics.ru/courses/op25part2/content/javagifs/63230164559423-4.gif"/>
          <p:cNvPicPr>
            <a:picLocks noChangeAspect="1" noChangeArrowheads="1"/>
          </p:cNvPicPr>
          <p:nvPr/>
        </p:nvPicPr>
        <p:blipFill>
          <a:blip r:embed="rId4"/>
          <a:srcRect/>
          <a:stretch>
            <a:fillRect/>
          </a:stretch>
        </p:blipFill>
        <p:spPr bwMode="auto">
          <a:xfrm>
            <a:off x="5857884" y="4143380"/>
            <a:ext cx="292246" cy="642942"/>
          </a:xfrm>
          <a:prstGeom prst="rect">
            <a:avLst/>
          </a:prstGeom>
          <a:noFill/>
        </p:spPr>
      </p:pic>
      <p:pic>
        <p:nvPicPr>
          <p:cNvPr id="98311" name="Picture 7"/>
          <p:cNvPicPr>
            <a:picLocks noChangeAspect="1" noChangeArrowheads="1"/>
          </p:cNvPicPr>
          <p:nvPr/>
        </p:nvPicPr>
        <p:blipFill>
          <a:blip r:embed="rId5"/>
          <a:srcRect/>
          <a:stretch>
            <a:fillRect/>
          </a:stretch>
        </p:blipFill>
        <p:spPr bwMode="auto">
          <a:xfrm>
            <a:off x="6215074" y="4572008"/>
            <a:ext cx="2373329" cy="928694"/>
          </a:xfrm>
          <a:prstGeom prst="rect">
            <a:avLst/>
          </a:prstGeom>
          <a:noFill/>
          <a:ln w="9525">
            <a:noFill/>
            <a:miter lim="800000"/>
            <a:headEnd/>
            <a:tailEnd/>
          </a:ln>
          <a:effectLst>
            <a:glow rad="228600">
              <a:schemeClr val="accent2">
                <a:satMod val="175000"/>
                <a:alpha val="40000"/>
              </a:schemeClr>
            </a:glow>
          </a:effectLst>
        </p:spPr>
      </p:pic>
      <p:pic>
        <p:nvPicPr>
          <p:cNvPr id="70657" name="Picture 1"/>
          <p:cNvPicPr>
            <a:picLocks noChangeAspect="1" noChangeArrowheads="1"/>
          </p:cNvPicPr>
          <p:nvPr/>
        </p:nvPicPr>
        <p:blipFill>
          <a:blip r:embed="rId6"/>
          <a:srcRect/>
          <a:stretch>
            <a:fillRect/>
          </a:stretch>
        </p:blipFill>
        <p:spPr bwMode="auto">
          <a:xfrm>
            <a:off x="5429256" y="5572140"/>
            <a:ext cx="3500462" cy="12182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06"/>
                                        </p:tgtEl>
                                        <p:attrNameLst>
                                          <p:attrName>style.visibility</p:attrName>
                                        </p:attrNameLst>
                                      </p:cBhvr>
                                      <p:to>
                                        <p:strVal val="visible"/>
                                      </p:to>
                                    </p:set>
                                    <p:anim calcmode="lin" valueType="num">
                                      <p:cBhvr additive="base">
                                        <p:cTn id="19" dur="500" fill="hold"/>
                                        <p:tgtEl>
                                          <p:spTgt spid="98306"/>
                                        </p:tgtEl>
                                        <p:attrNameLst>
                                          <p:attrName>ppt_x</p:attrName>
                                        </p:attrNameLst>
                                      </p:cBhvr>
                                      <p:tavLst>
                                        <p:tav tm="0">
                                          <p:val>
                                            <p:strVal val="#ppt_x"/>
                                          </p:val>
                                        </p:tav>
                                        <p:tav tm="100000">
                                          <p:val>
                                            <p:strVal val="#ppt_x"/>
                                          </p:val>
                                        </p:tav>
                                      </p:tavLst>
                                    </p:anim>
                                    <p:anim calcmode="lin" valueType="num">
                                      <p:cBhvr additive="base">
                                        <p:cTn id="20"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8311"/>
                                        </p:tgtEl>
                                        <p:attrNameLst>
                                          <p:attrName>style.visibility</p:attrName>
                                        </p:attrNameLst>
                                      </p:cBhvr>
                                      <p:to>
                                        <p:strVal val="visible"/>
                                      </p:to>
                                    </p:set>
                                    <p:anim calcmode="lin" valueType="num">
                                      <p:cBhvr additive="base">
                                        <p:cTn id="37" dur="500" fill="hold"/>
                                        <p:tgtEl>
                                          <p:spTgt spid="98311"/>
                                        </p:tgtEl>
                                        <p:attrNameLst>
                                          <p:attrName>ppt_x</p:attrName>
                                        </p:attrNameLst>
                                      </p:cBhvr>
                                      <p:tavLst>
                                        <p:tav tm="0">
                                          <p:val>
                                            <p:strVal val="#ppt_x"/>
                                          </p:val>
                                        </p:tav>
                                        <p:tav tm="100000">
                                          <p:val>
                                            <p:strVal val="#ppt_x"/>
                                          </p:val>
                                        </p:tav>
                                      </p:tavLst>
                                    </p:anim>
                                    <p:anim calcmode="lin" valueType="num">
                                      <p:cBhvr additive="base">
                                        <p:cTn id="38"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0657"/>
                                        </p:tgtEl>
                                        <p:attrNameLst>
                                          <p:attrName>style.visibility</p:attrName>
                                        </p:attrNameLst>
                                      </p:cBhvr>
                                      <p:to>
                                        <p:strVal val="visible"/>
                                      </p:to>
                                    </p:set>
                                    <p:anim calcmode="lin" valueType="num">
                                      <p:cBhvr additive="base">
                                        <p:cTn id="61" dur="500" fill="hold"/>
                                        <p:tgtEl>
                                          <p:spTgt spid="70657"/>
                                        </p:tgtEl>
                                        <p:attrNameLst>
                                          <p:attrName>ppt_x</p:attrName>
                                        </p:attrNameLst>
                                      </p:cBhvr>
                                      <p:tavLst>
                                        <p:tav tm="0">
                                          <p:val>
                                            <p:strVal val="#ppt_x"/>
                                          </p:val>
                                        </p:tav>
                                        <p:tav tm="100000">
                                          <p:val>
                                            <p:strVal val="#ppt_x"/>
                                          </p:val>
                                        </p:tav>
                                      </p:tavLst>
                                    </p:anim>
                                    <p:anim calcmode="lin" valueType="num">
                                      <p:cBhvr additive="base">
                                        <p:cTn id="62" dur="500" fill="hold"/>
                                        <p:tgtEl>
                                          <p:spTgt spid="70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2439982"/>
          </a:xfrm>
        </p:spPr>
        <p:txBody>
          <a:bodyPr>
            <a:normAutofit fontScale="90000"/>
          </a:bodyPr>
          <a:lstStyle/>
          <a:p>
            <a:r>
              <a:rPr lang="ru-RU" dirty="0" smtClean="0">
                <a:solidFill>
                  <a:srgbClr val="FF0000"/>
                </a:solidFill>
              </a:rPr>
              <a:t>(ГИА 2009 г.) </a:t>
            </a:r>
            <a:r>
              <a:rPr lang="ru-RU" b="1" dirty="0" smtClean="0">
                <a:solidFill>
                  <a:srgbClr val="FF0000"/>
                </a:solidFill>
              </a:rPr>
              <a:t>10.</a:t>
            </a:r>
            <a:r>
              <a:rPr lang="ru-RU" b="1" dirty="0" smtClean="0"/>
              <a:t> </a:t>
            </a:r>
            <a:r>
              <a:rPr lang="ru-RU" dirty="0" smtClean="0"/>
              <a:t/>
            </a:r>
            <a:br>
              <a:rPr lang="ru-RU" dirty="0" smtClean="0"/>
            </a:br>
            <a:r>
              <a:rPr lang="ru-RU" dirty="0" smtClean="0"/>
              <a:t>Чему равно общее сопротивление участка цепи, изображенного на рисунке, если </a:t>
            </a:r>
            <a:r>
              <a:rPr lang="ru-RU" i="1" dirty="0" smtClean="0"/>
              <a:t>R</a:t>
            </a:r>
            <a:r>
              <a:rPr lang="ru-RU" i="1" baseline="-25000" dirty="0" smtClean="0"/>
              <a:t>1</a:t>
            </a:r>
            <a:r>
              <a:rPr lang="ru-RU" i="1" baseline="30000" dirty="0" smtClean="0"/>
              <a:t> </a:t>
            </a:r>
            <a:r>
              <a:rPr lang="ru-RU" i="1" dirty="0" smtClean="0"/>
              <a:t>= 1 Ом, R</a:t>
            </a:r>
            <a:r>
              <a:rPr lang="ru-RU" i="1" baseline="-25000" dirty="0" smtClean="0"/>
              <a:t>2</a:t>
            </a:r>
            <a:r>
              <a:rPr lang="ru-RU" i="1" baseline="30000" dirty="0" smtClean="0"/>
              <a:t> </a:t>
            </a:r>
            <a:r>
              <a:rPr lang="ru-RU" i="1" dirty="0" smtClean="0"/>
              <a:t>= 10 Ом, R</a:t>
            </a:r>
            <a:r>
              <a:rPr lang="ru-RU" i="1" baseline="-25000" dirty="0" smtClean="0"/>
              <a:t>3</a:t>
            </a:r>
            <a:r>
              <a:rPr lang="ru-RU" i="1" baseline="30000" dirty="0" smtClean="0"/>
              <a:t> </a:t>
            </a:r>
            <a:r>
              <a:rPr lang="ru-RU" i="1" dirty="0" smtClean="0"/>
              <a:t>= 10 Ом, R</a:t>
            </a:r>
            <a:r>
              <a:rPr lang="ru-RU" i="1" baseline="-25000" dirty="0" smtClean="0"/>
              <a:t>4</a:t>
            </a:r>
            <a:r>
              <a:rPr lang="ru-RU" i="1" baseline="30000" dirty="0" smtClean="0"/>
              <a:t> </a:t>
            </a:r>
            <a:r>
              <a:rPr lang="ru-RU" i="1" dirty="0" smtClean="0"/>
              <a:t>= 5 Ом? </a:t>
            </a:r>
            <a:endParaRPr lang="ru-RU" dirty="0"/>
          </a:p>
        </p:txBody>
      </p:sp>
      <p:sp>
        <p:nvSpPr>
          <p:cNvPr id="8" name="Прямоугольник 7"/>
          <p:cNvSpPr/>
          <p:nvPr/>
        </p:nvSpPr>
        <p:spPr>
          <a:xfrm>
            <a:off x="428596" y="5143512"/>
            <a:ext cx="3571900" cy="1200329"/>
          </a:xfrm>
          <a:prstGeom prst="rect">
            <a:avLst/>
          </a:prstGeom>
        </p:spPr>
        <p:txBody>
          <a:bodyPr wrap="square">
            <a:spAutoFit/>
          </a:bodyPr>
          <a:lstStyle/>
          <a:p>
            <a:pPr marL="342900" indent="-342900">
              <a:buFont typeface="+mj-lt"/>
              <a:buAutoNum type="arabicPeriod"/>
            </a:pPr>
            <a:r>
              <a:rPr lang="ru-RU" dirty="0" smtClean="0"/>
              <a:t>9 Ом </a:t>
            </a:r>
          </a:p>
          <a:p>
            <a:pPr marL="342900" indent="-342900">
              <a:buFont typeface="+mj-lt"/>
              <a:buAutoNum type="arabicPeriod"/>
            </a:pPr>
            <a:r>
              <a:rPr lang="ru-RU" dirty="0" smtClean="0"/>
              <a:t>11 Ом </a:t>
            </a:r>
          </a:p>
          <a:p>
            <a:pPr marL="342900" indent="-342900">
              <a:buFont typeface="+mj-lt"/>
              <a:buAutoNum type="arabicPeriod"/>
            </a:pPr>
            <a:r>
              <a:rPr lang="ru-RU" dirty="0" smtClean="0"/>
              <a:t>16 Ом </a:t>
            </a:r>
          </a:p>
          <a:p>
            <a:pPr marL="342900" indent="-342900">
              <a:buFont typeface="+mj-lt"/>
              <a:buAutoNum type="arabicPeriod"/>
            </a:pPr>
            <a:r>
              <a:rPr lang="ru-RU" dirty="0" smtClean="0"/>
              <a:t>26 Ом 	</a:t>
            </a:r>
          </a:p>
        </p:txBody>
      </p:sp>
      <p:pic>
        <p:nvPicPr>
          <p:cNvPr id="33794" name="Picture 2"/>
          <p:cNvPicPr>
            <a:picLocks noChangeAspect="1" noChangeArrowheads="1"/>
          </p:cNvPicPr>
          <p:nvPr/>
        </p:nvPicPr>
        <p:blipFill>
          <a:blip r:embed="rId2"/>
          <a:srcRect/>
          <a:stretch>
            <a:fillRect/>
          </a:stretch>
        </p:blipFill>
        <p:spPr bwMode="auto">
          <a:xfrm>
            <a:off x="500034" y="2857496"/>
            <a:ext cx="7819168"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3368676"/>
          </a:xfrm>
        </p:spPr>
        <p:txBody>
          <a:bodyPr>
            <a:normAutofit fontScale="90000"/>
          </a:bodyPr>
          <a:lstStyle/>
          <a:p>
            <a:r>
              <a:rPr lang="ru-RU" dirty="0" smtClean="0">
                <a:solidFill>
                  <a:srgbClr val="FF0000"/>
                </a:solidFill>
              </a:rPr>
              <a:t>ГИА 2009 г. 2</a:t>
            </a:r>
            <a:r>
              <a:rPr lang="en-US" dirty="0" smtClean="0">
                <a:solidFill>
                  <a:srgbClr val="FF0000"/>
                </a:solidFill>
              </a:rPr>
              <a:t>4</a:t>
            </a:r>
            <a:r>
              <a:rPr lang="ru-RU" dirty="0" smtClean="0"/>
              <a:t> Две спирали электроплитки сопротивлением по 10 Ом каждая соединены последовательно и включены в сеть с напряжением 220 В. Через какое время на этой плитке закипит вода массой 1 кг, если ее начальная температура составляла 20°С, а КПД процесса 80%? (Полезной считается энергия, необходимая для нагревания воды.) </a:t>
            </a:r>
            <a:endParaRPr lang="ru-RU" dirty="0"/>
          </a:p>
        </p:txBody>
      </p:sp>
      <p:pic>
        <p:nvPicPr>
          <p:cNvPr id="34818" name="Picture 2"/>
          <p:cNvPicPr>
            <a:picLocks noChangeAspect="1" noChangeArrowheads="1"/>
          </p:cNvPicPr>
          <p:nvPr/>
        </p:nvPicPr>
        <p:blipFill>
          <a:blip r:embed="rId2"/>
          <a:srcRect/>
          <a:stretch>
            <a:fillRect/>
          </a:stretch>
        </p:blipFill>
        <p:spPr bwMode="auto">
          <a:xfrm>
            <a:off x="928662" y="3714752"/>
            <a:ext cx="5943600" cy="2886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154230"/>
          </a:xfrm>
        </p:spPr>
        <p:txBody>
          <a:bodyPr>
            <a:normAutofit fontScale="90000"/>
          </a:bodyPr>
          <a:lstStyle/>
          <a:p>
            <a:r>
              <a:rPr lang="ru-RU" b="1" dirty="0" smtClean="0">
                <a:solidFill>
                  <a:srgbClr val="FF0000"/>
                </a:solidFill>
              </a:rPr>
              <a:t>(ГИА 2010 г.) 10. </a:t>
            </a:r>
            <a:r>
              <a:rPr lang="ru-RU" dirty="0" smtClean="0"/>
              <a:t>В электрической цепи (см. рисунок) вольтметр V1</a:t>
            </a:r>
            <a:br>
              <a:rPr lang="ru-RU" dirty="0" smtClean="0"/>
            </a:br>
            <a:r>
              <a:rPr lang="ru-RU" dirty="0" smtClean="0"/>
              <a:t>показывает напряжение 2 В, вольтметр V2 – напряжение 0,5 В. Напряжение на лампе равно</a:t>
            </a:r>
            <a:endParaRPr lang="ru-RU" b="1" dirty="0">
              <a:solidFill>
                <a:srgbClr val="FF0000"/>
              </a:solidFill>
            </a:endParaRPr>
          </a:p>
        </p:txBody>
      </p:sp>
      <p:sp>
        <p:nvSpPr>
          <p:cNvPr id="3" name="Содержимое 2"/>
          <p:cNvSpPr>
            <a:spLocks noGrp="1"/>
          </p:cNvSpPr>
          <p:nvPr>
            <p:ph sz="quarter" idx="1"/>
          </p:nvPr>
        </p:nvSpPr>
        <p:spPr>
          <a:xfrm>
            <a:off x="1500166" y="2928934"/>
            <a:ext cx="1928826" cy="2000264"/>
          </a:xfrm>
        </p:spPr>
        <p:txBody>
          <a:bodyPr>
            <a:normAutofit lnSpcReduction="10000"/>
          </a:bodyPr>
          <a:lstStyle/>
          <a:p>
            <a:pPr marL="457200" indent="-457200">
              <a:buFont typeface="+mj-lt"/>
              <a:buAutoNum type="arabicPeriod"/>
            </a:pPr>
            <a:r>
              <a:rPr lang="ru-RU" dirty="0" smtClean="0"/>
              <a:t>0,5 В</a:t>
            </a:r>
          </a:p>
          <a:p>
            <a:pPr marL="457200" indent="-457200">
              <a:buFont typeface="+mj-lt"/>
              <a:buAutoNum type="arabicPeriod"/>
            </a:pPr>
            <a:r>
              <a:rPr lang="ru-RU" dirty="0" smtClean="0"/>
              <a:t>1,5 В</a:t>
            </a:r>
          </a:p>
          <a:p>
            <a:pPr marL="457200" indent="-457200">
              <a:buFont typeface="+mj-lt"/>
              <a:buAutoNum type="arabicPeriod"/>
            </a:pPr>
            <a:r>
              <a:rPr lang="ru-RU" dirty="0" smtClean="0"/>
              <a:t>2 В</a:t>
            </a:r>
          </a:p>
          <a:p>
            <a:pPr marL="457200" indent="-457200">
              <a:buFont typeface="+mj-lt"/>
              <a:buAutoNum type="arabicPeriod"/>
            </a:pPr>
            <a:r>
              <a:rPr lang="ru-RU" dirty="0" smtClean="0"/>
              <a:t>2,5 В</a:t>
            </a:r>
            <a:endParaRPr lang="ru-RU" dirty="0"/>
          </a:p>
        </p:txBody>
      </p:sp>
      <p:pic>
        <p:nvPicPr>
          <p:cNvPr id="35842" name="Picture 2"/>
          <p:cNvPicPr>
            <a:picLocks noChangeAspect="1" noChangeArrowheads="1"/>
          </p:cNvPicPr>
          <p:nvPr/>
        </p:nvPicPr>
        <p:blipFill>
          <a:blip r:embed="rId2"/>
          <a:srcRect/>
          <a:stretch>
            <a:fillRect/>
          </a:stretch>
        </p:blipFill>
        <p:spPr bwMode="auto">
          <a:xfrm>
            <a:off x="4214810" y="2143116"/>
            <a:ext cx="3586180" cy="36805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2082792"/>
          </a:xfrm>
        </p:spPr>
        <p:txBody>
          <a:bodyPr>
            <a:normAutofit fontScale="90000"/>
          </a:bodyPr>
          <a:lstStyle/>
          <a:p>
            <a:r>
              <a:rPr lang="ru-RU" b="1" dirty="0" smtClean="0">
                <a:solidFill>
                  <a:srgbClr val="FF0000"/>
                </a:solidFill>
              </a:rPr>
              <a:t>(ГИА 2010 г.) 15. </a:t>
            </a:r>
            <a:r>
              <a:rPr lang="ru-RU" dirty="0" smtClean="0"/>
              <a:t>Ученик проводил опыты с двумя разными резисторами, измеряя значения</a:t>
            </a:r>
            <a:br>
              <a:rPr lang="ru-RU" dirty="0" smtClean="0"/>
            </a:br>
            <a:r>
              <a:rPr lang="ru-RU" dirty="0" smtClean="0"/>
              <a:t>силы тока, проходящего через них при разных напряжениях на резисторах, и результаты заносил в таблицу.</a:t>
            </a:r>
            <a:endParaRPr lang="ru-RU" b="1"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428596" y="2428868"/>
            <a:ext cx="8124261" cy="1357322"/>
          </a:xfrm>
          <a:prstGeom prst="rect">
            <a:avLst/>
          </a:prstGeom>
          <a:noFill/>
          <a:ln w="9525">
            <a:noFill/>
            <a:miter lim="800000"/>
            <a:headEnd/>
            <a:tailEnd/>
          </a:ln>
          <a:effectLst/>
        </p:spPr>
      </p:pic>
      <p:sp>
        <p:nvSpPr>
          <p:cNvPr id="7" name="Прямоугольник 6"/>
          <p:cNvSpPr/>
          <p:nvPr/>
        </p:nvSpPr>
        <p:spPr>
          <a:xfrm>
            <a:off x="285720" y="3857628"/>
            <a:ext cx="8215370" cy="1338828"/>
          </a:xfrm>
          <a:prstGeom prst="rect">
            <a:avLst/>
          </a:prstGeom>
        </p:spPr>
        <p:txBody>
          <a:bodyPr wrap="square">
            <a:spAutoFit/>
          </a:bodyPr>
          <a:lstStyle/>
          <a:p>
            <a:r>
              <a:rPr lang="ru-RU" sz="2700" cap="small" dirty="0" smtClean="0">
                <a:solidFill>
                  <a:schemeClr val="tx2"/>
                </a:solidFill>
                <a:latin typeface="+mj-lt"/>
                <a:ea typeface="+mj-ea"/>
                <a:cs typeface="+mj-cs"/>
              </a:rPr>
              <a:t>Прямая пропорциональная зависимость между силой тока в резисторе и</a:t>
            </a:r>
          </a:p>
          <a:p>
            <a:r>
              <a:rPr lang="ru-RU" sz="2700" cap="small" dirty="0" smtClean="0">
                <a:solidFill>
                  <a:schemeClr val="tx2"/>
                </a:solidFill>
                <a:latin typeface="+mj-lt"/>
                <a:ea typeface="+mj-ea"/>
                <a:cs typeface="+mj-cs"/>
              </a:rPr>
              <a:t>напряжением на концах резистора</a:t>
            </a:r>
          </a:p>
        </p:txBody>
      </p:sp>
      <p:sp>
        <p:nvSpPr>
          <p:cNvPr id="8" name="Прямоугольник 7"/>
          <p:cNvSpPr/>
          <p:nvPr/>
        </p:nvSpPr>
        <p:spPr>
          <a:xfrm>
            <a:off x="1500166" y="5357826"/>
            <a:ext cx="5643602" cy="1200329"/>
          </a:xfrm>
          <a:prstGeom prst="rect">
            <a:avLst/>
          </a:prstGeom>
        </p:spPr>
        <p:txBody>
          <a:bodyPr wrap="square">
            <a:spAutoFit/>
          </a:bodyPr>
          <a:lstStyle/>
          <a:p>
            <a:pPr marL="342900" indent="-342900">
              <a:buFont typeface="+mj-lt"/>
              <a:buAutoNum type="arabicPeriod"/>
            </a:pPr>
            <a:r>
              <a:rPr lang="ru-RU" dirty="0" smtClean="0"/>
              <a:t>выполняется только для первого резистора</a:t>
            </a:r>
          </a:p>
          <a:p>
            <a:pPr marL="342900" indent="-342900">
              <a:buFont typeface="+mj-lt"/>
              <a:buAutoNum type="arabicPeriod"/>
            </a:pPr>
            <a:r>
              <a:rPr lang="ru-RU" dirty="0" smtClean="0"/>
              <a:t>выполняется только для второго резистора</a:t>
            </a:r>
          </a:p>
          <a:p>
            <a:pPr marL="342900" indent="-342900">
              <a:buFont typeface="+mj-lt"/>
              <a:buAutoNum type="arabicPeriod"/>
            </a:pPr>
            <a:r>
              <a:rPr lang="ru-RU" dirty="0" smtClean="0"/>
              <a:t>выполняется для обоих резисторов</a:t>
            </a:r>
          </a:p>
          <a:p>
            <a:pPr marL="342900" indent="-342900">
              <a:buFont typeface="+mj-lt"/>
              <a:buAutoNum type="arabicPeriod"/>
            </a:pPr>
            <a:r>
              <a:rPr lang="ru-RU" dirty="0" smtClean="0"/>
              <a:t>не выполняется для обоих резисторов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654164"/>
          </a:xfrm>
        </p:spPr>
        <p:txBody>
          <a:bodyPr>
            <a:noAutofit/>
          </a:bodyPr>
          <a:lstStyle/>
          <a:p>
            <a:r>
              <a:rPr lang="ru-RU" sz="2400" b="1" dirty="0" smtClean="0">
                <a:solidFill>
                  <a:srgbClr val="FF0000"/>
                </a:solidFill>
              </a:rPr>
              <a:t>(ЕГЭ 2001 г.) А22. </a:t>
            </a:r>
            <a:r>
              <a:rPr lang="ru-RU" sz="2400" dirty="0" smtClean="0"/>
              <a:t>Среднее время разрядов молнии равно 0,002 с. Сила тока в канале молнии около 2</a:t>
            </a:r>
            <a:r>
              <a:rPr lang="ru-RU" sz="2400" baseline="30000" dirty="0" smtClean="0"/>
              <a:t>.</a:t>
            </a:r>
            <a:r>
              <a:rPr lang="ru-RU" sz="2400" dirty="0" smtClean="0"/>
              <a:t>10</a:t>
            </a:r>
            <a:r>
              <a:rPr lang="ru-RU" sz="2400" baseline="30000" dirty="0" smtClean="0"/>
              <a:t>4 </a:t>
            </a:r>
            <a:r>
              <a:rPr lang="ru-RU" sz="2400" dirty="0" smtClean="0"/>
              <a:t>А. Какой заряд проходит по каналу молнии?</a:t>
            </a:r>
            <a:endParaRPr lang="ru-RU" sz="2400" dirty="0"/>
          </a:p>
        </p:txBody>
      </p:sp>
      <p:sp>
        <p:nvSpPr>
          <p:cNvPr id="5" name="Прямоугольник 4"/>
          <p:cNvSpPr/>
          <p:nvPr/>
        </p:nvSpPr>
        <p:spPr>
          <a:xfrm>
            <a:off x="1428728" y="2428868"/>
            <a:ext cx="5643602" cy="1200329"/>
          </a:xfrm>
          <a:prstGeom prst="rect">
            <a:avLst/>
          </a:prstGeom>
        </p:spPr>
        <p:txBody>
          <a:bodyPr wrap="square">
            <a:spAutoFit/>
          </a:bodyPr>
          <a:lstStyle/>
          <a:p>
            <a:pPr marL="342900" indent="-342900">
              <a:buFont typeface="+mj-lt"/>
              <a:buAutoNum type="arabicPeriod"/>
            </a:pPr>
            <a:r>
              <a:rPr lang="ru-RU" dirty="0" smtClean="0"/>
              <a:t>40 Кл</a:t>
            </a:r>
          </a:p>
          <a:p>
            <a:pPr marL="342900" indent="-342900">
              <a:buFont typeface="+mj-lt"/>
              <a:buAutoNum type="arabicPeriod"/>
            </a:pPr>
            <a:r>
              <a:rPr lang="ru-RU" dirty="0" smtClean="0"/>
              <a:t>10</a:t>
            </a:r>
            <a:r>
              <a:rPr lang="ru-RU" baseline="30000" dirty="0" smtClean="0"/>
              <a:t>-7 </a:t>
            </a:r>
            <a:r>
              <a:rPr lang="ru-RU" dirty="0" smtClean="0"/>
              <a:t>Кл</a:t>
            </a:r>
          </a:p>
          <a:p>
            <a:pPr marL="342900" indent="-342900">
              <a:buFont typeface="+mj-lt"/>
              <a:buAutoNum type="arabicPeriod"/>
            </a:pPr>
            <a:r>
              <a:rPr lang="ru-RU" dirty="0" smtClean="0"/>
              <a:t>10 Кл</a:t>
            </a:r>
          </a:p>
          <a:p>
            <a:pPr marL="342900" indent="-342900">
              <a:buFont typeface="+mj-lt"/>
              <a:buAutoNum type="arabicPeriod"/>
            </a:pPr>
            <a:r>
              <a:rPr lang="ru-RU" dirty="0" smtClean="0"/>
              <a:t>4</a:t>
            </a:r>
            <a:r>
              <a:rPr lang="ru-RU" baseline="30000" dirty="0" smtClean="0"/>
              <a:t>.</a:t>
            </a:r>
            <a:r>
              <a:rPr lang="ru-RU" dirty="0" smtClean="0"/>
              <a:t>10</a:t>
            </a:r>
            <a:r>
              <a:rPr lang="ru-RU" baseline="30000" dirty="0" smtClean="0"/>
              <a:t>-8 </a:t>
            </a:r>
            <a:r>
              <a:rPr lang="ru-RU" dirty="0" smtClean="0"/>
              <a:t>Кл</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439850"/>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А19. </a:t>
            </a:r>
            <a:r>
              <a:rPr lang="ru-RU" sz="2400" dirty="0" smtClean="0"/>
              <a:t>Спираль электрической плитки нагревается при прохождении через нее электрического тока. С каким из приведенных ниже утверждений вы согласны?</a:t>
            </a:r>
            <a:endParaRPr lang="ru-RU" sz="2400" b="1" dirty="0"/>
          </a:p>
        </p:txBody>
      </p:sp>
      <p:sp>
        <p:nvSpPr>
          <p:cNvPr id="5" name="Прямоугольник 4"/>
          <p:cNvSpPr/>
          <p:nvPr/>
        </p:nvSpPr>
        <p:spPr>
          <a:xfrm>
            <a:off x="1571604" y="2214554"/>
            <a:ext cx="5929354" cy="1200329"/>
          </a:xfrm>
          <a:prstGeom prst="rect">
            <a:avLst/>
          </a:prstGeom>
        </p:spPr>
        <p:txBody>
          <a:bodyPr wrap="square">
            <a:spAutoFit/>
          </a:bodyPr>
          <a:lstStyle/>
          <a:p>
            <a:pPr marL="342900" indent="-342900">
              <a:buFont typeface="+mj-lt"/>
              <a:buAutoNum type="arabicPeriod"/>
            </a:pPr>
            <a:r>
              <a:rPr lang="ru-RU" dirty="0" smtClean="0"/>
              <a:t>Внутренняя энергия спирали увеличивается.</a:t>
            </a:r>
          </a:p>
          <a:p>
            <a:pPr marL="342900" indent="-342900">
              <a:buFont typeface="+mj-lt"/>
              <a:buAutoNum type="arabicPeriod"/>
            </a:pPr>
            <a:r>
              <a:rPr lang="ru-RU" dirty="0" smtClean="0"/>
              <a:t>Внутренняя энергия спирали уменьшается.</a:t>
            </a:r>
          </a:p>
          <a:p>
            <a:pPr marL="342900" indent="-342900">
              <a:buFont typeface="+mj-lt"/>
              <a:buAutoNum type="arabicPeriod"/>
            </a:pPr>
            <a:r>
              <a:rPr lang="ru-RU" dirty="0" smtClean="0"/>
              <a:t>Внутренняя энергия спирали не изменяется.</a:t>
            </a:r>
          </a:p>
          <a:p>
            <a:pPr marL="342900" indent="-342900">
              <a:buFont typeface="+mj-lt"/>
              <a:buAutoNum type="arabicPeriod"/>
            </a:pPr>
            <a:r>
              <a:rPr lang="ru-RU" dirty="0" smtClean="0"/>
              <a:t>Механическая энергия спирали увеличивается.</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868478"/>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19. </a:t>
            </a:r>
            <a:r>
              <a:rPr lang="ru-RU" sz="2400" dirty="0" smtClean="0"/>
              <a:t>Исследуя зависимость силы тока от напряжения на концах резистора, ученик получил изображенный на рисунке график. По этому графику он рассчитал значение сопротивления резистора, которое оказалось равным . . .</a:t>
            </a:r>
            <a:endParaRPr lang="ru-RU" sz="2400" b="1" dirty="0"/>
          </a:p>
        </p:txBody>
      </p:sp>
      <p:sp>
        <p:nvSpPr>
          <p:cNvPr id="5" name="Прямоугольник 4"/>
          <p:cNvSpPr/>
          <p:nvPr/>
        </p:nvSpPr>
        <p:spPr>
          <a:xfrm>
            <a:off x="928662" y="2714620"/>
            <a:ext cx="2857520" cy="1200329"/>
          </a:xfrm>
          <a:prstGeom prst="rect">
            <a:avLst/>
          </a:prstGeom>
        </p:spPr>
        <p:txBody>
          <a:bodyPr wrap="square">
            <a:spAutoFit/>
          </a:bodyPr>
          <a:lstStyle/>
          <a:p>
            <a:pPr marL="342900" indent="-342900">
              <a:buFont typeface="+mj-lt"/>
              <a:buAutoNum type="arabicPeriod"/>
            </a:pPr>
            <a:r>
              <a:rPr lang="ru-RU" dirty="0" smtClean="0"/>
              <a:t>0,5 Ом</a:t>
            </a:r>
          </a:p>
          <a:p>
            <a:pPr marL="342900" indent="-342900">
              <a:buFont typeface="+mj-lt"/>
              <a:buAutoNum type="arabicPeriod"/>
            </a:pPr>
            <a:r>
              <a:rPr lang="ru-RU" dirty="0" smtClean="0"/>
              <a:t>1 Ом </a:t>
            </a:r>
          </a:p>
          <a:p>
            <a:pPr marL="342900" indent="-342900">
              <a:buFont typeface="+mj-lt"/>
              <a:buAutoNum type="arabicPeriod"/>
            </a:pPr>
            <a:r>
              <a:rPr lang="ru-RU" dirty="0" smtClean="0"/>
              <a:t>1,5 Ом</a:t>
            </a:r>
          </a:p>
          <a:p>
            <a:pPr marL="342900" indent="-342900">
              <a:buFont typeface="+mj-lt"/>
              <a:buAutoNum type="arabicPeriod"/>
            </a:pPr>
            <a:r>
              <a:rPr lang="ru-RU" dirty="0" smtClean="0"/>
              <a:t>2 Ом</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0962" name="Picture 2"/>
          <p:cNvPicPr>
            <a:picLocks noChangeAspect="1" noChangeArrowheads="1"/>
          </p:cNvPicPr>
          <p:nvPr/>
        </p:nvPicPr>
        <p:blipFill>
          <a:blip r:embed="rId2"/>
          <a:srcRect/>
          <a:stretch>
            <a:fillRect/>
          </a:stretch>
        </p:blipFill>
        <p:spPr bwMode="auto">
          <a:xfrm>
            <a:off x="4572000" y="2357430"/>
            <a:ext cx="3929074" cy="2919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868478"/>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20. </a:t>
            </a:r>
            <a:r>
              <a:rPr lang="ru-RU" sz="2400" dirty="0" smtClean="0"/>
              <a:t>Гальванический элемент с   ЭДС    1,6 В     и внутренним сопротивлением  0,3 Ом  замкнут проводником с сопротивлением  3,7 Ом. Сила тока в цепи равна…</a:t>
            </a:r>
            <a:endParaRPr lang="ru-RU" sz="2400" dirty="0"/>
          </a:p>
        </p:txBody>
      </p:sp>
      <p:sp>
        <p:nvSpPr>
          <p:cNvPr id="5" name="Прямоугольник 4"/>
          <p:cNvSpPr/>
          <p:nvPr/>
        </p:nvSpPr>
        <p:spPr>
          <a:xfrm>
            <a:off x="928662" y="2714620"/>
            <a:ext cx="2857520" cy="1200329"/>
          </a:xfrm>
          <a:prstGeom prst="rect">
            <a:avLst/>
          </a:prstGeom>
        </p:spPr>
        <p:txBody>
          <a:bodyPr wrap="square">
            <a:spAutoFit/>
          </a:bodyPr>
          <a:lstStyle/>
          <a:p>
            <a:pPr marL="342900" indent="-342900">
              <a:buFont typeface="+mj-lt"/>
              <a:buAutoNum type="arabicPeriod"/>
            </a:pPr>
            <a:r>
              <a:rPr lang="ru-RU" dirty="0" smtClean="0"/>
              <a:t>0,3 А.</a:t>
            </a:r>
          </a:p>
          <a:p>
            <a:pPr marL="342900" indent="-342900">
              <a:buFont typeface="+mj-lt"/>
              <a:buAutoNum type="arabicPeriod"/>
            </a:pPr>
            <a:r>
              <a:rPr lang="ru-RU" dirty="0" smtClean="0"/>
              <a:t>0,4 А.</a:t>
            </a:r>
          </a:p>
          <a:p>
            <a:pPr marL="342900" indent="-342900">
              <a:buFont typeface="+mj-lt"/>
              <a:buAutoNum type="arabicPeriod"/>
            </a:pPr>
            <a:r>
              <a:rPr lang="ru-RU" dirty="0" smtClean="0"/>
              <a:t>2,5 А.</a:t>
            </a:r>
          </a:p>
          <a:p>
            <a:pPr marL="342900" indent="-342900">
              <a:buFont typeface="+mj-lt"/>
              <a:buAutoNum type="arabicPeriod"/>
            </a:pPr>
            <a:r>
              <a:rPr lang="ru-RU" dirty="0" smtClean="0"/>
              <a:t>6,4 А.</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2225668"/>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А16. </a:t>
            </a:r>
            <a:r>
              <a:rPr lang="ru-RU" sz="2400" dirty="0" smtClean="0"/>
              <a:t>В каких из перечисленных ниже технических устройствах использованы достижения в области физики полупроводников?</a:t>
            </a:r>
            <a:br>
              <a:rPr lang="ru-RU" sz="2400" dirty="0" smtClean="0"/>
            </a:br>
            <a:r>
              <a:rPr lang="ru-RU" sz="2400" dirty="0" smtClean="0"/>
              <a:t>А. солнечная батарея		</a:t>
            </a:r>
            <a:br>
              <a:rPr lang="ru-RU" sz="2400" dirty="0" smtClean="0"/>
            </a:br>
            <a:r>
              <a:rPr lang="en-US" sz="2400" dirty="0" smtClean="0"/>
              <a:t>Б.</a:t>
            </a:r>
            <a:r>
              <a:rPr lang="ru-RU" sz="2400" dirty="0" smtClean="0"/>
              <a:t> компьютер	</a:t>
            </a:r>
            <a:br>
              <a:rPr lang="ru-RU" sz="2400" dirty="0" smtClean="0"/>
            </a:br>
            <a:r>
              <a:rPr lang="en-US" sz="2400" dirty="0" smtClean="0"/>
              <a:t>В.</a:t>
            </a:r>
            <a:r>
              <a:rPr lang="ru-RU" sz="2400" dirty="0" smtClean="0"/>
              <a:t> радиоприемники</a:t>
            </a:r>
            <a:endParaRPr lang="ru-RU" sz="2400" b="1" dirty="0"/>
          </a:p>
        </p:txBody>
      </p:sp>
      <p:sp>
        <p:nvSpPr>
          <p:cNvPr id="5" name="Прямоугольник 4"/>
          <p:cNvSpPr/>
          <p:nvPr/>
        </p:nvSpPr>
        <p:spPr>
          <a:xfrm>
            <a:off x="785786" y="3286124"/>
            <a:ext cx="4143404" cy="1815882"/>
          </a:xfrm>
          <a:prstGeom prst="rect">
            <a:avLst/>
          </a:prstGeom>
        </p:spPr>
        <p:txBody>
          <a:bodyPr wrap="square">
            <a:spAutoFit/>
          </a:bodyPr>
          <a:lstStyle/>
          <a:p>
            <a:pPr marL="514350" indent="-514350">
              <a:buFont typeface="+mj-lt"/>
              <a:buAutoNum type="arabicPeriod"/>
            </a:pPr>
            <a:r>
              <a:rPr lang="ru-RU" sz="2800" dirty="0" smtClean="0"/>
              <a:t>только в </a:t>
            </a:r>
            <a:r>
              <a:rPr lang="en-US" sz="2800" dirty="0" smtClean="0"/>
              <a:t>А </a:t>
            </a:r>
            <a:endParaRPr lang="ru-RU" sz="2800" dirty="0" smtClean="0"/>
          </a:p>
          <a:p>
            <a:pPr marL="514350" indent="-514350">
              <a:buFont typeface="+mj-lt"/>
              <a:buAutoNum type="arabicPeriod"/>
            </a:pPr>
            <a:r>
              <a:rPr lang="ru-RU" sz="2800" dirty="0" smtClean="0"/>
              <a:t>только в </a:t>
            </a:r>
            <a:r>
              <a:rPr lang="en-US" sz="2800" dirty="0" smtClean="0"/>
              <a:t>Б </a:t>
            </a:r>
            <a:endParaRPr lang="ru-RU" sz="2800" dirty="0" smtClean="0"/>
          </a:p>
          <a:p>
            <a:pPr marL="514350" indent="-514350">
              <a:buFont typeface="+mj-lt"/>
              <a:buAutoNum type="arabicPeriod"/>
            </a:pPr>
            <a:r>
              <a:rPr lang="ru-RU" sz="2800" dirty="0" smtClean="0"/>
              <a:t>только в </a:t>
            </a:r>
            <a:r>
              <a:rPr lang="en-US" sz="2800" dirty="0" smtClean="0"/>
              <a:t>В </a:t>
            </a:r>
            <a:endParaRPr lang="ru-RU" sz="2800" dirty="0" smtClean="0"/>
          </a:p>
          <a:p>
            <a:pPr marL="514350" indent="-514350">
              <a:buFont typeface="+mj-lt"/>
              <a:buAutoNum type="arabicPeriod"/>
            </a:pPr>
            <a:r>
              <a:rPr lang="ru-RU" sz="2800" dirty="0" smtClean="0"/>
              <a:t>и в </a:t>
            </a:r>
            <a:r>
              <a:rPr lang="en-US" sz="2800" dirty="0" smtClean="0"/>
              <a:t>А</a:t>
            </a:r>
            <a:r>
              <a:rPr lang="ru-RU" sz="2800" dirty="0" smtClean="0"/>
              <a:t>, и в </a:t>
            </a:r>
            <a:r>
              <a:rPr lang="en-US" sz="2800" dirty="0" smtClean="0"/>
              <a:t>Б</a:t>
            </a:r>
            <a:r>
              <a:rPr lang="ru-RU" sz="2800" dirty="0" smtClean="0"/>
              <a:t>, и в В</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654164"/>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А32. </a:t>
            </a:r>
            <a:r>
              <a:rPr lang="ru-RU" sz="2400" dirty="0" smtClean="0"/>
              <a:t>. В электрической цепи, изображенной на рисунке, ползунок реостата перемещают вправо. Как изменились при этом показания  вольтметра и амперметра?</a:t>
            </a:r>
            <a:endParaRPr lang="ru-RU" sz="2400" b="1" dirty="0"/>
          </a:p>
        </p:txBody>
      </p:sp>
      <p:sp>
        <p:nvSpPr>
          <p:cNvPr id="5" name="Прямоугольник 4"/>
          <p:cNvSpPr/>
          <p:nvPr/>
        </p:nvSpPr>
        <p:spPr>
          <a:xfrm>
            <a:off x="500034" y="2357430"/>
            <a:ext cx="4500594" cy="3170099"/>
          </a:xfrm>
          <a:prstGeom prst="rect">
            <a:avLst/>
          </a:prstGeom>
        </p:spPr>
        <p:txBody>
          <a:bodyPr wrap="square">
            <a:spAutoFit/>
          </a:bodyPr>
          <a:lstStyle/>
          <a:p>
            <a:pPr marL="457200" indent="-457200">
              <a:buFont typeface="+mj-lt"/>
              <a:buAutoNum type="arabicPeriod"/>
            </a:pPr>
            <a:r>
              <a:rPr lang="ru-RU" sz="2000" dirty="0" smtClean="0"/>
              <a:t>показания обоих приборов увеличились</a:t>
            </a:r>
          </a:p>
          <a:p>
            <a:pPr marL="457200" indent="-457200">
              <a:buFont typeface="+mj-lt"/>
              <a:buAutoNum type="arabicPeriod"/>
            </a:pPr>
            <a:r>
              <a:rPr lang="ru-RU" sz="2000" dirty="0" smtClean="0"/>
              <a:t> показания обоих приборов уменьшились</a:t>
            </a:r>
          </a:p>
          <a:p>
            <a:pPr marL="457200" indent="-457200">
              <a:buFont typeface="+mj-lt"/>
              <a:buAutoNum type="arabicPeriod"/>
            </a:pPr>
            <a:r>
              <a:rPr lang="ru-RU" sz="2000" dirty="0" smtClean="0"/>
              <a:t> показания амперметра увеличились, вольтметра уменьшились</a:t>
            </a:r>
          </a:p>
          <a:p>
            <a:pPr marL="457200" indent="-457200">
              <a:buFont typeface="+mj-lt"/>
              <a:buAutoNum type="arabicPeriod"/>
            </a:pPr>
            <a:r>
              <a:rPr lang="ru-RU" sz="2000" dirty="0" smtClean="0"/>
              <a:t> показания амперметра уменьшились, вольтметра увеличились</a:t>
            </a:r>
            <a:endParaRPr lang="ru-RU" sz="20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6082" name="Object 2"/>
          <p:cNvGraphicFramePr>
            <a:graphicFrameLocks noChangeAspect="1"/>
          </p:cNvGraphicFramePr>
          <p:nvPr/>
        </p:nvGraphicFramePr>
        <p:xfrm>
          <a:off x="5357818" y="2071678"/>
          <a:ext cx="3148026" cy="3113176"/>
        </p:xfrm>
        <a:graphic>
          <a:graphicData uri="http://schemas.openxmlformats.org/presentationml/2006/ole">
            <mc:AlternateContent xmlns:mc="http://schemas.openxmlformats.org/markup-compatibility/2006">
              <mc:Choice xmlns:v="urn:schemas-microsoft-com:vml" Requires="v">
                <p:oleObj spid="_x0000_s46083" name="Picture" r:id="rId3" imgW="1857240" imgH="1838160" progId="Word.Picture.8">
                  <p:embed/>
                </p:oleObj>
              </mc:Choice>
              <mc:Fallback>
                <p:oleObj name="Picture" r:id="rId3" imgW="1857240" imgH="1838160"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8" y="2071678"/>
                        <a:ext cx="3148026" cy="3113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http://www.physics.ru/courses/op25part2/content/chapter1/section/paragraph8/images/1-8-1.gif"/>
          <p:cNvPicPr>
            <a:picLocks noChangeAspect="1" noChangeArrowheads="1"/>
          </p:cNvPicPr>
          <p:nvPr/>
        </p:nvPicPr>
        <p:blipFill>
          <a:blip r:embed="rId2"/>
          <a:srcRect/>
          <a:stretch>
            <a:fillRect/>
          </a:stretch>
        </p:blipFill>
        <p:spPr bwMode="auto">
          <a:xfrm>
            <a:off x="5357818" y="1571612"/>
            <a:ext cx="3786182" cy="2087709"/>
          </a:xfrm>
          <a:prstGeom prst="rect">
            <a:avLst/>
          </a:prstGeom>
          <a:noFill/>
        </p:spPr>
      </p:pic>
      <p:sp>
        <p:nvSpPr>
          <p:cNvPr id="2" name="Заголовок 1"/>
          <p:cNvSpPr>
            <a:spLocks noGrp="1"/>
          </p:cNvSpPr>
          <p:nvPr>
            <p:ph type="title"/>
          </p:nvPr>
        </p:nvSpPr>
        <p:spPr>
          <a:xfrm>
            <a:off x="0" y="142852"/>
            <a:ext cx="8153400" cy="990600"/>
          </a:xfrm>
        </p:spPr>
        <p:txBody>
          <a:bodyPr>
            <a:noAutofit/>
          </a:bodyPr>
          <a:lstStyle/>
          <a:p>
            <a:r>
              <a:rPr lang="ru-RU" sz="3200" dirty="0" smtClean="0"/>
              <a:t>Электрический ток. Сила тока, напряжение, электрическое сопротивление.</a:t>
            </a:r>
            <a:endParaRPr lang="ru-RU" sz="3200" dirty="0"/>
          </a:p>
        </p:txBody>
      </p:sp>
      <p:sp>
        <p:nvSpPr>
          <p:cNvPr id="3" name="Содержимое 2"/>
          <p:cNvSpPr>
            <a:spLocks noGrp="1"/>
          </p:cNvSpPr>
          <p:nvPr>
            <p:ph sz="quarter" idx="1"/>
          </p:nvPr>
        </p:nvSpPr>
        <p:spPr>
          <a:xfrm>
            <a:off x="0" y="1500174"/>
            <a:ext cx="5429256" cy="5357826"/>
          </a:xfrm>
        </p:spPr>
        <p:txBody>
          <a:bodyPr>
            <a:normAutofit fontScale="92500" lnSpcReduction="10000"/>
          </a:bodyPr>
          <a:lstStyle/>
          <a:p>
            <a:r>
              <a:rPr lang="ru-RU" b="1" dirty="0" smtClean="0">
                <a:solidFill>
                  <a:srgbClr val="FF0000"/>
                </a:solidFill>
              </a:rPr>
              <a:t>Электрическое сопротивление</a:t>
            </a:r>
            <a:r>
              <a:rPr lang="ru-RU" dirty="0" smtClean="0"/>
              <a:t> — скалярная физическая величина, характеризующая свойства проводника и равная отношению напряжения на концах проводника к силе электрического тока, протекающему по нему;</a:t>
            </a:r>
          </a:p>
          <a:p>
            <a:r>
              <a:rPr lang="ru-RU" dirty="0" smtClean="0"/>
              <a:t>где </a:t>
            </a:r>
            <a:r>
              <a:rPr lang="ru-RU" b="1" i="1" dirty="0" err="1" smtClean="0"/>
              <a:t>ρ</a:t>
            </a:r>
            <a:r>
              <a:rPr lang="ru-RU" dirty="0" smtClean="0"/>
              <a:t> — </a:t>
            </a:r>
            <a:r>
              <a:rPr lang="ru-RU" b="1" i="1" dirty="0" smtClean="0"/>
              <a:t>удельное сопротивление</a:t>
            </a:r>
            <a:r>
              <a:rPr lang="ru-RU" b="1" dirty="0" smtClean="0"/>
              <a:t> </a:t>
            </a:r>
            <a:r>
              <a:rPr lang="ru-RU" dirty="0" smtClean="0"/>
              <a:t>вещества проводника, </a:t>
            </a:r>
          </a:p>
          <a:p>
            <a:r>
              <a:rPr lang="en-US" b="1" i="1" dirty="0" smtClean="0"/>
              <a:t>l</a:t>
            </a:r>
            <a:r>
              <a:rPr lang="ru-RU" dirty="0" smtClean="0"/>
              <a:t> — длина проводника, </a:t>
            </a:r>
            <a:endParaRPr lang="en-US" dirty="0" smtClean="0"/>
          </a:p>
          <a:p>
            <a:r>
              <a:rPr lang="ru-RU" b="1" i="1" dirty="0" smtClean="0"/>
              <a:t>S</a:t>
            </a:r>
            <a:r>
              <a:rPr lang="ru-RU" dirty="0" smtClean="0"/>
              <a:t> — площадь сечения.</a:t>
            </a:r>
            <a:br>
              <a:rPr lang="ru-RU" dirty="0" smtClean="0"/>
            </a:br>
            <a:endParaRPr lang="ru-RU" b="1" i="1" dirty="0"/>
          </a:p>
        </p:txBody>
      </p:sp>
      <p:pic>
        <p:nvPicPr>
          <p:cNvPr id="98306" name="Picture 2" descr="http://www.physics.ru/courses/op25part2/content/javagifs/63230164559413-3.gif"/>
          <p:cNvPicPr>
            <a:picLocks noChangeAspect="1" noChangeArrowheads="1"/>
          </p:cNvPicPr>
          <p:nvPr/>
        </p:nvPicPr>
        <p:blipFill>
          <a:blip r:embed="rId3"/>
          <a:srcRect/>
          <a:stretch>
            <a:fillRect/>
          </a:stretch>
        </p:blipFill>
        <p:spPr bwMode="auto">
          <a:xfrm>
            <a:off x="7929586" y="2714620"/>
            <a:ext cx="1071570" cy="1047760"/>
          </a:xfrm>
          <a:prstGeom prst="rect">
            <a:avLst/>
          </a:prstGeom>
          <a:noFill/>
          <a:effectLst>
            <a:glow rad="101600">
              <a:schemeClr val="accent2">
                <a:satMod val="175000"/>
                <a:alpha val="40000"/>
              </a:schemeClr>
            </a:glow>
          </a:effectLst>
        </p:spPr>
      </p:pic>
      <p:sp>
        <p:nvSpPr>
          <p:cNvPr id="98309" name="Rectangle 5"/>
          <p:cNvSpPr>
            <a:spLocks noChangeArrowheads="1"/>
          </p:cNvSpPr>
          <p:nvPr/>
        </p:nvSpPr>
        <p:spPr bwMode="auto">
          <a:xfrm>
            <a:off x="5357818" y="3643314"/>
            <a:ext cx="378618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rPr>
              <a:t>S</a:t>
            </a:r>
            <a:r>
              <a:rPr kumimoji="0" lang="ru-RU" sz="1800" b="0" u="none" strike="noStrike" cap="none" normalizeH="0" baseline="0" dirty="0" smtClean="0">
                <a:ln>
                  <a:noFill/>
                </a:ln>
                <a:solidFill>
                  <a:schemeClr val="tx1"/>
                </a:solidFill>
                <a:effectLst/>
                <a:latin typeface="Arial" pitchFamily="34" charset="0"/>
              </a:rPr>
              <a:t> – площадь поперечного сечения проводника,  </a:t>
            </a:r>
            <a:r>
              <a:rPr kumimoji="0" lang="ru-RU" sz="1800" b="0" u="none" strike="noStrike" cap="none" normalizeH="0" dirty="0" smtClean="0">
                <a:ln>
                  <a:noFill/>
                </a:ln>
                <a:solidFill>
                  <a:schemeClr val="tx1"/>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dirty="0" smtClean="0">
                <a:latin typeface="Arial" pitchFamily="34" charset="0"/>
              </a:rPr>
              <a:t>      </a:t>
            </a:r>
            <a:r>
              <a:rPr kumimoji="0" lang="ru-RU" sz="1800" b="0" u="none" strike="noStrike" cap="none" normalizeH="0" baseline="0" dirty="0" smtClean="0">
                <a:ln>
                  <a:noFill/>
                </a:ln>
                <a:solidFill>
                  <a:schemeClr val="tx1"/>
                </a:solidFill>
                <a:effectLst/>
                <a:latin typeface="Arial" pitchFamily="34" charset="0"/>
              </a:rPr>
              <a:t>– электрическое поле </a:t>
            </a:r>
          </a:p>
        </p:txBody>
      </p:sp>
      <p:pic>
        <p:nvPicPr>
          <p:cNvPr id="98310" name="Picture 6" descr="http://www.physics.ru/courses/op25part2/content/javagifs/63230164559423-4.gif"/>
          <p:cNvPicPr>
            <a:picLocks noChangeAspect="1" noChangeArrowheads="1"/>
          </p:cNvPicPr>
          <p:nvPr/>
        </p:nvPicPr>
        <p:blipFill>
          <a:blip r:embed="rId4"/>
          <a:srcRect/>
          <a:stretch>
            <a:fillRect/>
          </a:stretch>
        </p:blipFill>
        <p:spPr bwMode="auto">
          <a:xfrm>
            <a:off x="5857884" y="4143380"/>
            <a:ext cx="292246" cy="642942"/>
          </a:xfrm>
          <a:prstGeom prst="rect">
            <a:avLst/>
          </a:prstGeom>
          <a:noFill/>
        </p:spPr>
      </p:pic>
      <p:pic>
        <p:nvPicPr>
          <p:cNvPr id="98311" name="Picture 7"/>
          <p:cNvPicPr>
            <a:picLocks noChangeAspect="1" noChangeArrowheads="1"/>
          </p:cNvPicPr>
          <p:nvPr/>
        </p:nvPicPr>
        <p:blipFill>
          <a:blip r:embed="rId5"/>
          <a:srcRect/>
          <a:stretch>
            <a:fillRect/>
          </a:stretch>
        </p:blipFill>
        <p:spPr bwMode="auto">
          <a:xfrm>
            <a:off x="6215074" y="4572008"/>
            <a:ext cx="2373329" cy="928694"/>
          </a:xfrm>
          <a:prstGeom prst="rect">
            <a:avLst/>
          </a:prstGeom>
          <a:noFill/>
          <a:ln w="9525">
            <a:noFill/>
            <a:miter lim="800000"/>
            <a:headEnd/>
            <a:tailEnd/>
          </a:ln>
          <a:effectLst>
            <a:glow rad="228600">
              <a:schemeClr val="accent2">
                <a:satMod val="175000"/>
                <a:alpha val="40000"/>
              </a:schemeClr>
            </a:glow>
          </a:effectLst>
        </p:spPr>
      </p:pic>
      <p:pic>
        <p:nvPicPr>
          <p:cNvPr id="106498" name="Picture 2" descr="R = \frac{U}{I},"/>
          <p:cNvPicPr>
            <a:picLocks noChangeAspect="1" noChangeArrowheads="1"/>
          </p:cNvPicPr>
          <p:nvPr/>
        </p:nvPicPr>
        <p:blipFill>
          <a:blip r:embed="rId6"/>
          <a:srcRect/>
          <a:stretch>
            <a:fillRect/>
          </a:stretch>
        </p:blipFill>
        <p:spPr bwMode="auto">
          <a:xfrm>
            <a:off x="6929454" y="785794"/>
            <a:ext cx="1252542" cy="802412"/>
          </a:xfrm>
          <a:prstGeom prst="rect">
            <a:avLst/>
          </a:prstGeom>
          <a:noFill/>
          <a:effectLst>
            <a:glow rad="228600">
              <a:schemeClr val="accent2">
                <a:satMod val="175000"/>
                <a:alpha val="40000"/>
              </a:schemeClr>
            </a:glow>
          </a:effectLst>
        </p:spPr>
      </p:pic>
      <p:pic>
        <p:nvPicPr>
          <p:cNvPr id="106500" name="Picture 4" descr="R=\frac{\rho \cdot l}{S}"/>
          <p:cNvPicPr>
            <a:picLocks noChangeAspect="1" noChangeArrowheads="1"/>
          </p:cNvPicPr>
          <p:nvPr/>
        </p:nvPicPr>
        <p:blipFill>
          <a:blip r:embed="rId7"/>
          <a:srcRect/>
          <a:stretch>
            <a:fillRect/>
          </a:stretch>
        </p:blipFill>
        <p:spPr bwMode="auto">
          <a:xfrm>
            <a:off x="6357950" y="5572140"/>
            <a:ext cx="1990734" cy="1102977"/>
          </a:xfrm>
          <a:prstGeom prst="rect">
            <a:avLst/>
          </a:prstGeom>
          <a:noFill/>
          <a:effectLst>
            <a:glow rad="228600">
              <a:schemeClr val="accent2">
                <a:satMod val="175000"/>
                <a:alpha val="40000"/>
              </a:schemeClr>
            </a:glow>
          </a:effectLst>
        </p:spPr>
      </p:pic>
      <p:pic>
        <p:nvPicPr>
          <p:cNvPr id="106501" name="Picture 5"/>
          <p:cNvPicPr>
            <a:picLocks noChangeAspect="1" noChangeArrowheads="1"/>
          </p:cNvPicPr>
          <p:nvPr/>
        </p:nvPicPr>
        <p:blipFill>
          <a:blip r:embed="rId8"/>
          <a:srcRect/>
          <a:stretch>
            <a:fillRect/>
          </a:stretch>
        </p:blipFill>
        <p:spPr bwMode="auto">
          <a:xfrm>
            <a:off x="2928926" y="2000240"/>
            <a:ext cx="5857884" cy="46468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8"/>
                                        </p:tgtEl>
                                        <p:attrNameLst>
                                          <p:attrName>style.visibility</p:attrName>
                                        </p:attrNameLst>
                                      </p:cBhvr>
                                      <p:to>
                                        <p:strVal val="visible"/>
                                      </p:to>
                                    </p:set>
                                    <p:anim calcmode="lin" valueType="num">
                                      <p:cBhvr additive="base">
                                        <p:cTn id="13" dur="500" fill="hold"/>
                                        <p:tgtEl>
                                          <p:spTgt spid="106498"/>
                                        </p:tgtEl>
                                        <p:attrNameLst>
                                          <p:attrName>ppt_x</p:attrName>
                                        </p:attrNameLst>
                                      </p:cBhvr>
                                      <p:tavLst>
                                        <p:tav tm="0">
                                          <p:val>
                                            <p:strVal val="#ppt_x"/>
                                          </p:val>
                                        </p:tav>
                                        <p:tav tm="100000">
                                          <p:val>
                                            <p:strVal val="#ppt_x"/>
                                          </p:val>
                                        </p:tav>
                                      </p:tavLst>
                                    </p:anim>
                                    <p:anim calcmode="lin" valueType="num">
                                      <p:cBhvr additive="base">
                                        <p:cTn id="14"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additive="base">
                                        <p:cTn id="19" dur="500" fill="hold"/>
                                        <p:tgtEl>
                                          <p:spTgt spid="106500"/>
                                        </p:tgtEl>
                                        <p:attrNameLst>
                                          <p:attrName>ppt_x</p:attrName>
                                        </p:attrNameLst>
                                      </p:cBhvr>
                                      <p:tavLst>
                                        <p:tav tm="0">
                                          <p:val>
                                            <p:strVal val="#ppt_x"/>
                                          </p:val>
                                        </p:tav>
                                        <p:tav tm="100000">
                                          <p:val>
                                            <p:strVal val="#ppt_x"/>
                                          </p:val>
                                        </p:tav>
                                      </p:tavLst>
                                    </p:anim>
                                    <p:anim calcmode="lin" valueType="num">
                                      <p:cBhvr additive="base">
                                        <p:cTn id="20"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6501"/>
                                        </p:tgtEl>
                                        <p:attrNameLst>
                                          <p:attrName>style.visibility</p:attrName>
                                        </p:attrNameLst>
                                      </p:cBhvr>
                                      <p:to>
                                        <p:strVal val="visible"/>
                                      </p:to>
                                    </p:set>
                                    <p:anim calcmode="lin" valueType="num">
                                      <p:cBhvr additive="base">
                                        <p:cTn id="43" dur="500" fill="hold"/>
                                        <p:tgtEl>
                                          <p:spTgt spid="106501"/>
                                        </p:tgtEl>
                                        <p:attrNameLst>
                                          <p:attrName>ppt_x</p:attrName>
                                        </p:attrNameLst>
                                      </p:cBhvr>
                                      <p:tavLst>
                                        <p:tav tm="0">
                                          <p:val>
                                            <p:strVal val="#ppt_x"/>
                                          </p:val>
                                        </p:tav>
                                        <p:tav tm="100000">
                                          <p:val>
                                            <p:strVal val="#ppt_x"/>
                                          </p:val>
                                        </p:tav>
                                      </p:tavLst>
                                    </p:anim>
                                    <p:anim calcmode="lin" valueType="num">
                                      <p:cBhvr additive="base">
                                        <p:cTn id="44"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06501"/>
                                        </p:tgtEl>
                                        <p:attrNameLst>
                                          <p:attrName>ppt_x</p:attrName>
                                        </p:attrNameLst>
                                      </p:cBhvr>
                                      <p:tavLst>
                                        <p:tav tm="0">
                                          <p:val>
                                            <p:strVal val="ppt_x"/>
                                          </p:val>
                                        </p:tav>
                                        <p:tav tm="100000">
                                          <p:val>
                                            <p:strVal val="ppt_x"/>
                                          </p:val>
                                        </p:tav>
                                      </p:tavLst>
                                    </p:anim>
                                    <p:anim calcmode="lin" valueType="num">
                                      <p:cBhvr additive="base">
                                        <p:cTn id="49" dur="500"/>
                                        <p:tgtEl>
                                          <p:spTgt spid="106501"/>
                                        </p:tgtEl>
                                        <p:attrNameLst>
                                          <p:attrName>ppt_y</p:attrName>
                                        </p:attrNameLst>
                                      </p:cBhvr>
                                      <p:tavLst>
                                        <p:tav tm="0">
                                          <p:val>
                                            <p:strVal val="ppt_y"/>
                                          </p:val>
                                        </p:tav>
                                        <p:tav tm="100000">
                                          <p:val>
                                            <p:strVal val="1+ppt_h/2"/>
                                          </p:val>
                                        </p:tav>
                                      </p:tavLst>
                                    </p:anim>
                                    <p:set>
                                      <p:cBhvr>
                                        <p:cTn id="50" dur="1" fill="hold">
                                          <p:stCondLst>
                                            <p:cond delay="499"/>
                                          </p:stCondLst>
                                        </p:cTn>
                                        <p:tgtEl>
                                          <p:spTgt spid="1065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2414582"/>
          </a:xfrm>
        </p:spPr>
        <p:txBody>
          <a:bodyPr>
            <a:normAutofit/>
          </a:bodyPr>
          <a:lstStyle/>
          <a:p>
            <a:r>
              <a:rPr lang="ru-RU" sz="2800" dirty="0" smtClean="0">
                <a:solidFill>
                  <a:srgbClr val="FF0000"/>
                </a:solidFill>
              </a:rPr>
              <a:t>2002 г. А</a:t>
            </a:r>
            <a:r>
              <a:rPr lang="en-US" sz="2800" dirty="0" smtClean="0">
                <a:solidFill>
                  <a:srgbClr val="FF0000"/>
                </a:solidFill>
              </a:rPr>
              <a:t>18</a:t>
            </a:r>
            <a:r>
              <a:rPr lang="ru-RU" sz="2800" dirty="0" smtClean="0">
                <a:solidFill>
                  <a:srgbClr val="FF0000"/>
                </a:solidFill>
              </a:rPr>
              <a:t> (КИМ). </a:t>
            </a:r>
            <a:r>
              <a:rPr lang="ru-RU" sz="2800" dirty="0" smtClean="0"/>
              <a:t>Сопротивление резистора увеличили в 2 раза, а приложенное к нему напряжение уменьшили в 2 раза. Как изменилась сила тока, протекающего через резистор? </a:t>
            </a:r>
            <a:endParaRPr lang="ru-RU" sz="2800" dirty="0"/>
          </a:p>
        </p:txBody>
      </p:sp>
      <p:sp>
        <p:nvSpPr>
          <p:cNvPr id="7" name="Прямоугольник 6"/>
          <p:cNvSpPr/>
          <p:nvPr/>
        </p:nvSpPr>
        <p:spPr>
          <a:xfrm>
            <a:off x="500034" y="3429000"/>
            <a:ext cx="7643866" cy="1815882"/>
          </a:xfrm>
          <a:prstGeom prst="rect">
            <a:avLst/>
          </a:prstGeom>
        </p:spPr>
        <p:txBody>
          <a:bodyPr wrap="square">
            <a:spAutoFit/>
          </a:bodyPr>
          <a:lstStyle/>
          <a:p>
            <a:pPr marL="514350" indent="-514350">
              <a:buFont typeface="+mj-lt"/>
              <a:buAutoNum type="arabicPeriod"/>
            </a:pPr>
            <a:r>
              <a:rPr lang="ru-RU" sz="2800" dirty="0" smtClean="0"/>
              <a:t>уменьшилась в 2 раза</a:t>
            </a:r>
          </a:p>
          <a:p>
            <a:pPr marL="514350" indent="-514350">
              <a:buFont typeface="+mj-lt"/>
              <a:buAutoNum type="arabicPeriod"/>
            </a:pPr>
            <a:r>
              <a:rPr lang="ru-RU" sz="2800" dirty="0" smtClean="0"/>
              <a:t>увеличилась в 4 раза </a:t>
            </a:r>
          </a:p>
          <a:p>
            <a:pPr marL="514350" indent="-514350">
              <a:buFont typeface="+mj-lt"/>
              <a:buAutoNum type="arabicPeriod"/>
            </a:pPr>
            <a:r>
              <a:rPr lang="ru-RU" sz="2800" dirty="0" smtClean="0"/>
              <a:t>уменьшилась в 4 раза </a:t>
            </a:r>
          </a:p>
          <a:p>
            <a:pPr marL="514350" indent="-514350">
              <a:buFont typeface="+mj-lt"/>
              <a:buAutoNum type="arabicPeriod"/>
            </a:pPr>
            <a:r>
              <a:rPr lang="ru-RU" sz="2800" dirty="0" smtClean="0"/>
              <a:t>не изменилась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1985954"/>
          </a:xfrm>
        </p:spPr>
        <p:txBody>
          <a:bodyPr>
            <a:normAutofit fontScale="90000"/>
          </a:bodyPr>
          <a:lstStyle/>
          <a:p>
            <a:r>
              <a:rPr lang="ru-RU" sz="2800" dirty="0" smtClean="0">
                <a:solidFill>
                  <a:srgbClr val="FF0000"/>
                </a:solidFill>
              </a:rPr>
              <a:t>2002 г. А</a:t>
            </a:r>
            <a:r>
              <a:rPr lang="en-US" sz="2800" dirty="0" smtClean="0">
                <a:solidFill>
                  <a:srgbClr val="FF0000"/>
                </a:solidFill>
              </a:rPr>
              <a:t>19</a:t>
            </a:r>
            <a:r>
              <a:rPr lang="ru-RU" sz="2800" dirty="0" smtClean="0">
                <a:solidFill>
                  <a:srgbClr val="FF0000"/>
                </a:solidFill>
              </a:rPr>
              <a:t> (КИМ). </a:t>
            </a:r>
            <a:r>
              <a:rPr lang="ru-RU" sz="2800" dirty="0" smtClean="0"/>
              <a:t>В четырехвалентный кремний добавили в первый раз трехвалентный индий, а во второй раз пятивалентный фосфор. Каким типом проводимости в основном будет обладать полупроводник в каждом случае?</a:t>
            </a:r>
            <a:endParaRPr lang="ru-RU" sz="2800" dirty="0"/>
          </a:p>
        </p:txBody>
      </p:sp>
      <p:sp>
        <p:nvSpPr>
          <p:cNvPr id="7" name="Прямоугольник 6"/>
          <p:cNvSpPr/>
          <p:nvPr/>
        </p:nvSpPr>
        <p:spPr>
          <a:xfrm>
            <a:off x="571472" y="2714620"/>
            <a:ext cx="7643866" cy="1815882"/>
          </a:xfrm>
          <a:prstGeom prst="rect">
            <a:avLst/>
          </a:prstGeom>
        </p:spPr>
        <p:txBody>
          <a:bodyPr wrap="square">
            <a:spAutoFit/>
          </a:bodyPr>
          <a:lstStyle/>
          <a:p>
            <a:pPr marL="514350" indent="-514350">
              <a:buFont typeface="+mj-lt"/>
              <a:buAutoNum type="arabicPeriod"/>
            </a:pPr>
            <a:r>
              <a:rPr lang="ru-RU" sz="2800" dirty="0" smtClean="0"/>
              <a:t>в обоих случаях электронной</a:t>
            </a:r>
          </a:p>
          <a:p>
            <a:pPr marL="514350" indent="-514350">
              <a:buFont typeface="+mj-lt"/>
              <a:buAutoNum type="arabicPeriod"/>
            </a:pPr>
            <a:r>
              <a:rPr lang="ru-RU" sz="2800" dirty="0" smtClean="0"/>
              <a:t>в I – электронной, во II – дырочной</a:t>
            </a:r>
          </a:p>
          <a:p>
            <a:pPr marL="514350" indent="-514350">
              <a:buFont typeface="+mj-lt"/>
              <a:buAutoNum type="arabicPeriod"/>
            </a:pPr>
            <a:r>
              <a:rPr lang="ru-RU" sz="2800" dirty="0" smtClean="0"/>
              <a:t>в I – дырочной, во II – электронной </a:t>
            </a:r>
          </a:p>
          <a:p>
            <a:pPr marL="514350" indent="-514350">
              <a:buFont typeface="+mj-lt"/>
              <a:buAutoNum type="arabicPeriod"/>
            </a:pPr>
            <a:r>
              <a:rPr lang="ru-RU" sz="2800" dirty="0" smtClean="0"/>
              <a:t>в обоих случаях дырочной</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2082792"/>
          </a:xfrm>
        </p:spPr>
        <p:txBody>
          <a:bodyPr>
            <a:noAutofit/>
          </a:bodyPr>
          <a:lstStyle/>
          <a:p>
            <a:pPr hangingPunct="0"/>
            <a:r>
              <a:rPr lang="ru-RU" sz="2400" b="1" dirty="0" smtClean="0">
                <a:solidFill>
                  <a:srgbClr val="FF0000"/>
                </a:solidFill>
              </a:rPr>
              <a:t>(ЕГЭ 2003 г., КИМ) А1</a:t>
            </a:r>
            <a:r>
              <a:rPr lang="en-US" sz="2400" b="1" dirty="0" smtClean="0">
                <a:solidFill>
                  <a:srgbClr val="FF0000"/>
                </a:solidFill>
              </a:rPr>
              <a:t>6</a:t>
            </a:r>
            <a:r>
              <a:rPr lang="ru-RU" sz="2400" b="1" dirty="0" smtClean="0">
                <a:solidFill>
                  <a:srgbClr val="FF0000"/>
                </a:solidFill>
              </a:rPr>
              <a:t>. </a:t>
            </a:r>
            <a:r>
              <a:rPr lang="ru-RU" sz="2400" dirty="0" smtClean="0"/>
              <a:t>Если площадь поперечного сечения однородного цилиндрического проводника и электрическое напряжение на его концах увеличатся в 2 раза, то сила тока, протекающая по нему</a:t>
            </a:r>
            <a:r>
              <a:rPr lang="en-US" sz="2400" dirty="0" smtClean="0"/>
              <a:t>.</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1357290" y="2571744"/>
            <a:ext cx="4572032" cy="1200329"/>
          </a:xfrm>
          <a:prstGeom prst="rect">
            <a:avLst/>
          </a:prstGeom>
        </p:spPr>
        <p:txBody>
          <a:bodyPr wrap="square">
            <a:spAutoFit/>
          </a:bodyPr>
          <a:lstStyle/>
          <a:p>
            <a:pPr marL="342900" lvl="0" indent="-342900" hangingPunct="0">
              <a:buFont typeface="+mj-lt"/>
              <a:buAutoNum type="arabicPeriod"/>
            </a:pPr>
            <a:r>
              <a:rPr lang="ru-RU" dirty="0" smtClean="0"/>
              <a:t>не изменится</a:t>
            </a:r>
          </a:p>
          <a:p>
            <a:pPr marL="342900" lvl="0" indent="-342900" hangingPunct="0">
              <a:buFont typeface="+mj-lt"/>
              <a:buAutoNum type="arabicPeriod"/>
            </a:pPr>
            <a:r>
              <a:rPr lang="ru-RU" dirty="0" smtClean="0"/>
              <a:t>увеличится в 2 раза</a:t>
            </a:r>
          </a:p>
          <a:p>
            <a:pPr marL="342900" lvl="0" indent="-342900" hangingPunct="0">
              <a:buFont typeface="+mj-lt"/>
              <a:buAutoNum type="arabicPeriod"/>
            </a:pPr>
            <a:r>
              <a:rPr lang="ru-RU" dirty="0" smtClean="0"/>
              <a:t>увеличится в 4 раза</a:t>
            </a:r>
          </a:p>
          <a:p>
            <a:pPr marL="342900" indent="-342900">
              <a:buFont typeface="+mj-lt"/>
              <a:buAutoNum type="arabicPeriod"/>
            </a:pPr>
            <a:r>
              <a:rPr lang="ru-RU" dirty="0" smtClean="0"/>
              <a:t>уменьшится в 4 раза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654164"/>
          </a:xfrm>
        </p:spPr>
        <p:txBody>
          <a:bodyPr>
            <a:noAutofit/>
          </a:bodyPr>
          <a:lstStyle/>
          <a:p>
            <a:pPr hangingPunct="0"/>
            <a:r>
              <a:rPr lang="ru-RU" sz="2400" b="1" dirty="0" smtClean="0">
                <a:solidFill>
                  <a:srgbClr val="FF0000"/>
                </a:solidFill>
              </a:rPr>
              <a:t>(ЕГЭ 2003 г., КИМ) А1</a:t>
            </a:r>
            <a:r>
              <a:rPr lang="en-US" sz="2400" b="1" dirty="0" smtClean="0">
                <a:solidFill>
                  <a:srgbClr val="FF0000"/>
                </a:solidFill>
              </a:rPr>
              <a:t>7</a:t>
            </a:r>
            <a:r>
              <a:rPr lang="ru-RU" sz="2400" b="1" dirty="0" smtClean="0">
                <a:solidFill>
                  <a:srgbClr val="FF0000"/>
                </a:solidFill>
              </a:rPr>
              <a:t>. </a:t>
            </a:r>
            <a:r>
              <a:rPr lang="ru-RU" sz="2400" dirty="0" smtClean="0"/>
              <a:t>Как изменится мощность, потребляемая электрической лампой, если, не изменяя её электрическое сопротивление, уменьшить напряжение на ней в 3 раза?</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1357290" y="2571744"/>
            <a:ext cx="4572032" cy="1200329"/>
          </a:xfrm>
          <a:prstGeom prst="rect">
            <a:avLst/>
          </a:prstGeom>
        </p:spPr>
        <p:txBody>
          <a:bodyPr wrap="square">
            <a:spAutoFit/>
          </a:bodyPr>
          <a:lstStyle/>
          <a:p>
            <a:pPr marL="342900" lvl="0" indent="-342900" hangingPunct="0">
              <a:buFont typeface="+mj-lt"/>
              <a:buAutoNum type="arabicPeriod"/>
            </a:pPr>
            <a:r>
              <a:rPr lang="ru-RU" dirty="0" smtClean="0"/>
              <a:t>уменьшится в 3 раза</a:t>
            </a:r>
          </a:p>
          <a:p>
            <a:pPr marL="342900" lvl="0" indent="-342900" hangingPunct="0">
              <a:buFont typeface="+mj-lt"/>
              <a:buAutoNum type="arabicPeriod"/>
            </a:pPr>
            <a:r>
              <a:rPr lang="ru-RU" dirty="0" smtClean="0"/>
              <a:t>уменьшится в 9 раз</a:t>
            </a:r>
          </a:p>
          <a:p>
            <a:pPr marL="342900" lvl="0" indent="-342900" hangingPunct="0">
              <a:buFont typeface="+mj-lt"/>
              <a:buAutoNum type="arabicPeriod"/>
            </a:pPr>
            <a:r>
              <a:rPr lang="ru-RU" dirty="0" smtClean="0"/>
              <a:t>не изменится</a:t>
            </a:r>
          </a:p>
          <a:p>
            <a:pPr marL="342900" indent="-342900">
              <a:buFont typeface="+mj-lt"/>
              <a:buAutoNum type="arabicPeriod"/>
            </a:pPr>
            <a:r>
              <a:rPr lang="ru-RU" dirty="0" smtClean="0"/>
              <a:t>увеличится в 9 раз</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2082792"/>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А12. </a:t>
            </a:r>
            <a:r>
              <a:rPr lang="ru-RU" sz="2400" dirty="0" smtClean="0"/>
              <a:t>При увеличении напряжения </a:t>
            </a:r>
            <a:r>
              <a:rPr lang="en-US" sz="2400" dirty="0" smtClean="0"/>
              <a:t>U</a:t>
            </a:r>
            <a:r>
              <a:rPr lang="ru-RU" sz="2400" dirty="0" smtClean="0"/>
              <a:t> на участке электрической цепи сила тока </a:t>
            </a:r>
            <a:r>
              <a:rPr lang="en-US" sz="2400" dirty="0" smtClean="0"/>
              <a:t>I</a:t>
            </a:r>
            <a:r>
              <a:rPr lang="ru-RU" sz="2400" dirty="0" smtClean="0"/>
              <a:t> в цепи изменяется в соответствии с графиком (см. рисунок). Электрическое сопротивление на этом участке цепи равно</a:t>
            </a:r>
            <a:endParaRPr lang="ru-RU" sz="2400" b="1" dirty="0"/>
          </a:p>
        </p:txBody>
      </p:sp>
      <p:sp>
        <p:nvSpPr>
          <p:cNvPr id="5" name="Прямоугольник 4"/>
          <p:cNvSpPr/>
          <p:nvPr/>
        </p:nvSpPr>
        <p:spPr>
          <a:xfrm>
            <a:off x="1285852" y="2714620"/>
            <a:ext cx="2643206" cy="1323439"/>
          </a:xfrm>
          <a:prstGeom prst="rect">
            <a:avLst/>
          </a:prstGeom>
        </p:spPr>
        <p:txBody>
          <a:bodyPr wrap="square">
            <a:spAutoFit/>
          </a:bodyPr>
          <a:lstStyle/>
          <a:p>
            <a:pPr marL="457200" indent="-457200">
              <a:buFont typeface="+mj-lt"/>
              <a:buAutoNum type="arabicPeriod"/>
            </a:pPr>
            <a:r>
              <a:rPr lang="ru-RU" sz="2000" dirty="0" smtClean="0"/>
              <a:t>2 Ом</a:t>
            </a:r>
          </a:p>
          <a:p>
            <a:pPr marL="457200" indent="-457200">
              <a:buFont typeface="+mj-lt"/>
              <a:buAutoNum type="arabicPeriod"/>
            </a:pPr>
            <a:r>
              <a:rPr lang="ru-RU" sz="2000" dirty="0" smtClean="0"/>
              <a:t>0,5 Ом</a:t>
            </a:r>
          </a:p>
          <a:p>
            <a:pPr marL="457200" indent="-457200">
              <a:buFont typeface="+mj-lt"/>
              <a:buAutoNum type="arabicPeriod"/>
            </a:pPr>
            <a:r>
              <a:rPr lang="ru-RU" sz="2000" dirty="0" smtClean="0"/>
              <a:t>2 мОм</a:t>
            </a:r>
          </a:p>
          <a:p>
            <a:pPr marL="457200" indent="-457200">
              <a:buFont typeface="+mj-lt"/>
              <a:buAutoNum type="arabicPeriod"/>
            </a:pPr>
            <a:r>
              <a:rPr lang="ru-RU" sz="2000" dirty="0" smtClean="0"/>
              <a:t>500 Ом</a:t>
            </a:r>
            <a:endParaRPr lang="ru-RU" sz="20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7826" name="Object 2"/>
          <p:cNvGraphicFramePr>
            <a:graphicFrameLocks noChangeAspect="1"/>
          </p:cNvGraphicFramePr>
          <p:nvPr/>
        </p:nvGraphicFramePr>
        <p:xfrm>
          <a:off x="4857752" y="2214554"/>
          <a:ext cx="3603639" cy="2920256"/>
        </p:xfrm>
        <a:graphic>
          <a:graphicData uri="http://schemas.openxmlformats.org/presentationml/2006/ole">
            <mc:AlternateContent xmlns:mc="http://schemas.openxmlformats.org/markup-compatibility/2006">
              <mc:Choice xmlns:v="urn:schemas-microsoft-com:vml" Requires="v">
                <p:oleObj spid="_x0000_s77827" name="Picture" r:id="rId3" imgW="1299960" imgH="1054800" progId="Word.Picture.8">
                  <p:embed/>
                </p:oleObj>
              </mc:Choice>
              <mc:Fallback>
                <p:oleObj name="Picture" r:id="rId3" imgW="1299960" imgH="1054800"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2" y="2214554"/>
                        <a:ext cx="3603639" cy="2920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82726"/>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А13. </a:t>
            </a:r>
            <a:r>
              <a:rPr lang="ru-RU" sz="2400" dirty="0" smtClean="0"/>
              <a:t>При силе тока в электрической цепи 0,3 А сопротивление лампы равно 10 Ом. Мощность электрического тока, выделяющаяся на нити лампы, равна </a:t>
            </a:r>
            <a:endParaRPr lang="ru-RU" sz="2400" b="1" dirty="0"/>
          </a:p>
        </p:txBody>
      </p:sp>
      <p:sp>
        <p:nvSpPr>
          <p:cNvPr id="5" name="Прямоугольник 4"/>
          <p:cNvSpPr/>
          <p:nvPr/>
        </p:nvSpPr>
        <p:spPr>
          <a:xfrm>
            <a:off x="1285852" y="2714620"/>
            <a:ext cx="2643206" cy="1323439"/>
          </a:xfrm>
          <a:prstGeom prst="rect">
            <a:avLst/>
          </a:prstGeom>
        </p:spPr>
        <p:txBody>
          <a:bodyPr wrap="square">
            <a:spAutoFit/>
          </a:bodyPr>
          <a:lstStyle/>
          <a:p>
            <a:pPr marL="457200" indent="-457200">
              <a:buFont typeface="+mj-lt"/>
              <a:buAutoNum type="arabicPeriod"/>
            </a:pPr>
            <a:r>
              <a:rPr lang="ru-RU" sz="2000" dirty="0" smtClean="0"/>
              <a:t>0,03 Вт</a:t>
            </a:r>
          </a:p>
          <a:p>
            <a:pPr marL="457200" indent="-457200">
              <a:buFont typeface="+mj-lt"/>
              <a:buAutoNum type="arabicPeriod"/>
            </a:pPr>
            <a:r>
              <a:rPr lang="ru-RU" sz="2000" dirty="0" smtClean="0"/>
              <a:t>0,9 Вт</a:t>
            </a:r>
          </a:p>
          <a:p>
            <a:pPr marL="457200" indent="-457200">
              <a:buFont typeface="+mj-lt"/>
              <a:buAutoNum type="arabicPeriod"/>
            </a:pPr>
            <a:r>
              <a:rPr lang="ru-RU" sz="2000" dirty="0" smtClean="0"/>
              <a:t>3 Вт</a:t>
            </a:r>
          </a:p>
          <a:p>
            <a:pPr marL="457200" indent="-457200">
              <a:buFont typeface="+mj-lt"/>
              <a:buAutoNum type="arabicPeriod"/>
            </a:pPr>
            <a:r>
              <a:rPr lang="ru-RU" sz="2000" dirty="0" smtClean="0"/>
              <a:t>30 Вт</a:t>
            </a:r>
            <a:endParaRPr lang="ru-RU" sz="20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15370" cy="1000132"/>
          </a:xfrm>
        </p:spPr>
        <p:txBody>
          <a:bodyPr>
            <a:noAutofit/>
            <a:scene3d>
              <a:camera prst="orthographicFront"/>
              <a:lightRig rig="soft" dir="t">
                <a:rot lat="0" lon="0" rev="10800000"/>
              </a:lightRig>
            </a:scene3d>
            <a:sp3d>
              <a:bevelT w="27940" h="12700"/>
              <a:contourClr>
                <a:srgbClr val="DDDDDD"/>
              </a:contourClr>
            </a:sp3d>
          </a:bodyPr>
          <a:lstStyle/>
          <a:p>
            <a:r>
              <a:rPr lang="ru-RU" sz="2400" spc="150" dirty="0" smtClean="0">
                <a:ln w="11430"/>
                <a:solidFill>
                  <a:srgbClr val="C00000"/>
                </a:solidFill>
                <a:effectLst>
                  <a:outerShdw blurRad="25400" algn="tl" rotWithShape="0">
                    <a:srgbClr val="000000">
                      <a:alpha val="43000"/>
                    </a:srgbClr>
                  </a:outerShdw>
                </a:effectLst>
              </a:rPr>
              <a:t>(ЕГЭ 2005 г., ДЕМО) А16</a:t>
            </a:r>
            <a:r>
              <a:rPr lang="ru-RU" sz="2400" spc="150" dirty="0" smtClean="0">
                <a:ln w="11430"/>
                <a:solidFill>
                  <a:srgbClr val="F8F8F8"/>
                </a:solidFill>
                <a:effectLst>
                  <a:outerShdw blurRad="25400" algn="tl" rotWithShape="0">
                    <a:srgbClr val="000000">
                      <a:alpha val="43000"/>
                    </a:srgbClr>
                  </a:outerShdw>
                </a:effectLst>
              </a:rPr>
              <a:t>. </a:t>
            </a:r>
            <a:r>
              <a:rPr lang="ru-RU" sz="2400" dirty="0" smtClean="0"/>
              <a:t>Сопротивление между точками А и В участка электрической цепи, представленной на рисунке, равно</a:t>
            </a:r>
            <a:endParaRPr lang="ru-RU" sz="2400" spc="150" dirty="0">
              <a:ln w="11430"/>
              <a:solidFill>
                <a:srgbClr val="F8F8F8"/>
              </a:solidFill>
              <a:effectLst>
                <a:outerShdw blurRad="25400" algn="tl" rotWithShape="0">
                  <a:srgbClr val="000000">
                    <a:alpha val="43000"/>
                  </a:srgbClr>
                </a:outerShdw>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785786" y="2500306"/>
            <a:ext cx="2000264" cy="1200329"/>
          </a:xfrm>
          <a:prstGeom prst="rect">
            <a:avLst/>
          </a:prstGeom>
          <a:noFill/>
        </p:spPr>
        <p:txBody>
          <a:bodyPr wrap="square" rtlCol="0">
            <a:spAutoFit/>
          </a:bodyPr>
          <a:lstStyle/>
          <a:p>
            <a:pPr marL="342900" indent="-342900">
              <a:buFont typeface="+mj-lt"/>
              <a:buAutoNum type="arabicPeriod"/>
            </a:pPr>
            <a:r>
              <a:rPr lang="ru-RU" dirty="0" smtClean="0"/>
              <a:t>14 Ом</a:t>
            </a:r>
          </a:p>
          <a:p>
            <a:pPr marL="342900" indent="-342900">
              <a:buFont typeface="+mj-lt"/>
              <a:buAutoNum type="arabicPeriod"/>
            </a:pPr>
            <a:r>
              <a:rPr lang="ru-RU" dirty="0" smtClean="0"/>
              <a:t>8 Ом</a:t>
            </a:r>
          </a:p>
          <a:p>
            <a:pPr marL="342900" indent="-342900">
              <a:buFont typeface="+mj-lt"/>
              <a:buAutoNum type="arabicPeriod"/>
            </a:pPr>
            <a:r>
              <a:rPr lang="ru-RU" dirty="0" smtClean="0"/>
              <a:t>7 Ом</a:t>
            </a:r>
          </a:p>
          <a:p>
            <a:pPr marL="342900" indent="-342900">
              <a:buFont typeface="+mj-lt"/>
              <a:buAutoNum type="arabicPeriod"/>
            </a:pPr>
            <a:r>
              <a:rPr lang="ru-RU" dirty="0" smtClean="0"/>
              <a:t>6 Ом</a:t>
            </a:r>
            <a:endParaRPr lang="ru-RU" dirty="0"/>
          </a:p>
        </p:txBody>
      </p:sp>
      <p:graphicFrame>
        <p:nvGraphicFramePr>
          <p:cNvPr id="82947" name="Object 3"/>
          <p:cNvGraphicFramePr>
            <a:graphicFrameLocks noChangeAspect="1"/>
          </p:cNvGraphicFramePr>
          <p:nvPr/>
        </p:nvGraphicFramePr>
        <p:xfrm>
          <a:off x="2759940" y="1714488"/>
          <a:ext cx="6018944" cy="2214578"/>
        </p:xfrm>
        <a:graphic>
          <a:graphicData uri="http://schemas.openxmlformats.org/presentationml/2006/ole">
            <mc:AlternateContent xmlns:mc="http://schemas.openxmlformats.org/markup-compatibility/2006">
              <mc:Choice xmlns:v="urn:schemas-microsoft-com:vml" Requires="v">
                <p:oleObj spid="_x0000_s82948" name="Picture" r:id="rId3" imgW="2916000" imgH="1074600" progId="Word.Picture.8">
                  <p:embed/>
                </p:oleObj>
              </mc:Choice>
              <mc:Fallback>
                <p:oleObj name="Picture" r:id="rId3" imgW="2916000" imgH="1074600"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940" y="1714488"/>
                        <a:ext cx="6018944" cy="22145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857364"/>
            <a:ext cx="8215370" cy="1857388"/>
          </a:xfrm>
        </p:spPr>
        <p:txBody>
          <a:bodyPr>
            <a:noAutofit/>
            <a:scene3d>
              <a:camera prst="orthographicFront"/>
              <a:lightRig rig="soft" dir="t">
                <a:rot lat="0" lon="0" rev="10800000"/>
              </a:lightRig>
            </a:scene3d>
            <a:sp3d>
              <a:bevelT w="27940" h="12700"/>
              <a:contourClr>
                <a:srgbClr val="DDDDDD"/>
              </a:contourClr>
            </a:sp3d>
          </a:bodyPr>
          <a:lstStyle/>
          <a:p>
            <a:r>
              <a:rPr lang="ru-RU" sz="2400" spc="150" dirty="0" smtClean="0">
                <a:ln w="11430"/>
                <a:solidFill>
                  <a:srgbClr val="C00000"/>
                </a:solidFill>
                <a:effectLst>
                  <a:outerShdw blurRad="25400" algn="tl" rotWithShape="0">
                    <a:srgbClr val="000000">
                      <a:alpha val="43000"/>
                    </a:srgbClr>
                  </a:outerShdw>
                </a:effectLst>
              </a:rPr>
              <a:t>(ЕГЭ 2005 г., ДЕМО) А17</a:t>
            </a:r>
            <a:r>
              <a:rPr lang="ru-RU" sz="2400" spc="150" dirty="0" smtClean="0">
                <a:ln w="11430"/>
                <a:solidFill>
                  <a:srgbClr val="F8F8F8"/>
                </a:solidFill>
                <a:effectLst>
                  <a:outerShdw blurRad="25400" algn="tl" rotWithShape="0">
                    <a:srgbClr val="000000">
                      <a:alpha val="43000"/>
                    </a:srgbClr>
                  </a:outerShdw>
                </a:effectLst>
              </a:rPr>
              <a:t>. </a:t>
            </a:r>
            <a:r>
              <a:rPr lang="ru-RU" sz="2400" dirty="0" smtClean="0"/>
              <a:t>К источнику тока с  ЭДС = 6 В  подключили реостат. На рисунке показан график изменения силы тока в реостате в зависимости от его сопротивления. Чему равно внутреннее сопротивление источника тока?</a:t>
            </a:r>
            <a:endParaRPr lang="ru-RU" sz="2400" spc="150" dirty="0">
              <a:ln w="11430"/>
              <a:solidFill>
                <a:srgbClr val="F8F8F8"/>
              </a:solidFill>
              <a:effectLst>
                <a:outerShdw blurRad="25400" algn="tl" rotWithShape="0">
                  <a:srgbClr val="000000">
                    <a:alpha val="43000"/>
                  </a:srgbClr>
                </a:outerShdw>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714348" y="4071942"/>
            <a:ext cx="2000264" cy="1200329"/>
          </a:xfrm>
          <a:prstGeom prst="rect">
            <a:avLst/>
          </a:prstGeom>
          <a:noFill/>
        </p:spPr>
        <p:txBody>
          <a:bodyPr wrap="square" rtlCol="0">
            <a:spAutoFit/>
          </a:bodyPr>
          <a:lstStyle/>
          <a:p>
            <a:pPr marL="342900" indent="-342900">
              <a:buFont typeface="+mj-lt"/>
              <a:buAutoNum type="arabicPeriod"/>
            </a:pPr>
            <a:r>
              <a:rPr lang="ru-RU" dirty="0" smtClean="0"/>
              <a:t>0 Ом</a:t>
            </a:r>
          </a:p>
          <a:p>
            <a:pPr marL="342900" indent="-342900">
              <a:buFont typeface="+mj-lt"/>
              <a:buAutoNum type="arabicPeriod"/>
            </a:pPr>
            <a:r>
              <a:rPr lang="ru-RU" dirty="0" smtClean="0"/>
              <a:t>0,5 Ом </a:t>
            </a:r>
          </a:p>
          <a:p>
            <a:pPr marL="342900" indent="-342900">
              <a:buFont typeface="+mj-lt"/>
              <a:buAutoNum type="arabicPeriod"/>
            </a:pPr>
            <a:r>
              <a:rPr lang="ru-RU" dirty="0" smtClean="0"/>
              <a:t>1 Ом</a:t>
            </a:r>
          </a:p>
          <a:p>
            <a:pPr marL="342900" indent="-342900">
              <a:buFont typeface="+mj-lt"/>
              <a:buAutoNum type="arabicPeriod"/>
            </a:pPr>
            <a:r>
              <a:rPr lang="ru-RU" dirty="0" smtClean="0"/>
              <a:t>2 Ом</a:t>
            </a:r>
            <a:endParaRPr lang="ru-RU" dirty="0"/>
          </a:p>
        </p:txBody>
      </p:sp>
      <p:graphicFrame>
        <p:nvGraphicFramePr>
          <p:cNvPr id="83971" name="Object 3"/>
          <p:cNvGraphicFramePr>
            <a:graphicFrameLocks noChangeAspect="1"/>
          </p:cNvGraphicFramePr>
          <p:nvPr/>
        </p:nvGraphicFramePr>
        <p:xfrm>
          <a:off x="4429124" y="3500438"/>
          <a:ext cx="4259275" cy="3220427"/>
        </p:xfrm>
        <a:graphic>
          <a:graphicData uri="http://schemas.openxmlformats.org/presentationml/2006/ole">
            <mc:AlternateContent xmlns:mc="http://schemas.openxmlformats.org/markup-compatibility/2006">
              <mc:Choice xmlns:v="urn:schemas-microsoft-com:vml" Requires="v">
                <p:oleObj spid="_x0000_s83972" name="Picture" r:id="rId3" imgW="2152800" imgH="1771560" progId="Word.Picture.8">
                  <p:embed/>
                </p:oleObj>
              </mc:Choice>
              <mc:Fallback>
                <p:oleObj name="Picture" r:id="rId3" imgW="2152800" imgH="1771560"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3500438"/>
                        <a:ext cx="4259275" cy="3220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1143008"/>
          </a:xfrm>
        </p:spPr>
        <p:txBody>
          <a:bodyPr>
            <a:noAutofit/>
          </a:bodyPr>
          <a:lstStyle/>
          <a:p>
            <a:r>
              <a:rPr lang="ru-RU" sz="2400" b="1" dirty="0" smtClean="0">
                <a:solidFill>
                  <a:srgbClr val="FF0000"/>
                </a:solidFill>
              </a:rPr>
              <a:t>(ЕГЭ 2006 г., ДЕМО) А16. </a:t>
            </a:r>
            <a:r>
              <a:rPr lang="ru-RU" sz="2400" dirty="0" smtClean="0"/>
              <a:t>На рисунке изображен график зависимости силы тока в проводнике от напряжения на его концах. Чему равно сопротивление проводника?</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2"/>
          <p:cNvSpPr>
            <a:spLocks noGrp="1"/>
          </p:cNvSpPr>
          <p:nvPr>
            <p:ph idx="1"/>
          </p:nvPr>
        </p:nvSpPr>
        <p:spPr>
          <a:xfrm>
            <a:off x="428596" y="2500306"/>
            <a:ext cx="2928958" cy="2214578"/>
          </a:xfrm>
        </p:spPr>
        <p:txBody>
          <a:bodyPr>
            <a:normAutofit/>
          </a:bodyPr>
          <a:lstStyle/>
          <a:p>
            <a:pPr marL="514350" indent="-514350">
              <a:buFont typeface="+mj-lt"/>
              <a:buAutoNum type="arabicPeriod"/>
            </a:pPr>
            <a:r>
              <a:rPr lang="ru-RU" dirty="0" smtClean="0"/>
              <a:t>0,125 Ом</a:t>
            </a:r>
          </a:p>
          <a:p>
            <a:pPr marL="514350" indent="-514350">
              <a:buFont typeface="+mj-lt"/>
              <a:buAutoNum type="arabicPeriod"/>
            </a:pPr>
            <a:r>
              <a:rPr lang="ru-RU" dirty="0" smtClean="0"/>
              <a:t>2 Ом</a:t>
            </a:r>
          </a:p>
          <a:p>
            <a:pPr marL="514350" indent="-514350">
              <a:buFont typeface="+mj-lt"/>
              <a:buAutoNum type="arabicPeriod"/>
            </a:pPr>
            <a:r>
              <a:rPr lang="ru-RU" dirty="0" smtClean="0"/>
              <a:t>16 Ом</a:t>
            </a:r>
          </a:p>
          <a:p>
            <a:pPr marL="514350" indent="-514350">
              <a:buFont typeface="+mj-lt"/>
              <a:buAutoNum type="arabicPeriod"/>
            </a:pPr>
            <a:r>
              <a:rPr lang="ru-RU" dirty="0" smtClean="0"/>
              <a:t>8 Ом</a:t>
            </a:r>
            <a:endParaRPr lang="ru-RU" dirty="0"/>
          </a:p>
        </p:txBody>
      </p:sp>
      <p:graphicFrame>
        <p:nvGraphicFramePr>
          <p:cNvPr id="84995" name="Object 3"/>
          <p:cNvGraphicFramePr>
            <a:graphicFrameLocks noChangeAspect="1"/>
          </p:cNvGraphicFramePr>
          <p:nvPr/>
        </p:nvGraphicFramePr>
        <p:xfrm>
          <a:off x="2932310" y="1714488"/>
          <a:ext cx="5935481" cy="3286148"/>
        </p:xfrm>
        <a:graphic>
          <a:graphicData uri="http://schemas.openxmlformats.org/presentationml/2006/ole">
            <mc:AlternateContent xmlns:mc="http://schemas.openxmlformats.org/markup-compatibility/2006">
              <mc:Choice xmlns:v="urn:schemas-microsoft-com:vml" Requires="v">
                <p:oleObj spid="_x0000_s84996" name="Picture" r:id="rId3" imgW="1939320" imgH="1068840" progId="Word.Picture.8">
                  <p:embed/>
                </p:oleObj>
              </mc:Choice>
              <mc:Fallback>
                <p:oleObj name="Picture" r:id="rId3" imgW="1939320" imgH="1068840"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310" y="1714488"/>
                        <a:ext cx="5935481" cy="3286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1143008"/>
          </a:xfrm>
        </p:spPr>
        <p:txBody>
          <a:bodyPr>
            <a:noAutofit/>
          </a:bodyPr>
          <a:lstStyle/>
          <a:p>
            <a:r>
              <a:rPr lang="ru-RU" sz="2400" b="1" dirty="0" smtClean="0">
                <a:solidFill>
                  <a:srgbClr val="FF0000"/>
                </a:solidFill>
              </a:rPr>
              <a:t>(ЕГЭ 2006 г., ДЕМО) А17. </a:t>
            </a:r>
            <a:r>
              <a:rPr lang="ru-RU" sz="2400" dirty="0" smtClean="0"/>
              <a:t>Какими носителями электрического заряда создается ток в водном растворе соли?</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2"/>
          <p:cNvSpPr>
            <a:spLocks noGrp="1"/>
          </p:cNvSpPr>
          <p:nvPr>
            <p:ph idx="1"/>
          </p:nvPr>
        </p:nvSpPr>
        <p:spPr>
          <a:xfrm>
            <a:off x="428596" y="2500306"/>
            <a:ext cx="8001056" cy="2214578"/>
          </a:xfrm>
        </p:spPr>
        <p:txBody>
          <a:bodyPr>
            <a:normAutofit/>
          </a:bodyPr>
          <a:lstStyle/>
          <a:p>
            <a:pPr marL="514350" indent="-514350">
              <a:buFont typeface="+mj-lt"/>
              <a:buAutoNum type="arabicPeriod"/>
            </a:pPr>
            <a:r>
              <a:rPr lang="ru-RU" dirty="0" smtClean="0"/>
              <a:t>только ионами</a:t>
            </a:r>
          </a:p>
          <a:p>
            <a:pPr marL="514350" indent="-514350">
              <a:buFont typeface="+mj-lt"/>
              <a:buAutoNum type="arabicPeriod"/>
            </a:pPr>
            <a:r>
              <a:rPr lang="ru-RU" dirty="0" smtClean="0"/>
              <a:t>электронами и «дырками»</a:t>
            </a:r>
          </a:p>
          <a:p>
            <a:pPr marL="514350" indent="-514350">
              <a:buFont typeface="+mj-lt"/>
              <a:buAutoNum type="arabicPeriod"/>
            </a:pPr>
            <a:r>
              <a:rPr lang="ru-RU" dirty="0" smtClean="0"/>
              <a:t>электронами и ионами</a:t>
            </a:r>
          </a:p>
          <a:p>
            <a:pPr marL="514350" indent="-514350">
              <a:buFont typeface="+mj-lt"/>
              <a:buAutoNum type="arabicPeriod"/>
            </a:pPr>
            <a:r>
              <a:rPr lang="ru-RU" dirty="0" smtClean="0"/>
              <a:t>только электронами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143768" cy="990600"/>
          </a:xfrm>
        </p:spPr>
        <p:txBody>
          <a:bodyPr>
            <a:normAutofit fontScale="90000"/>
          </a:bodyPr>
          <a:lstStyle/>
          <a:p>
            <a:r>
              <a:rPr lang="ru-RU" dirty="0" smtClean="0"/>
              <a:t>Закон Ома для участка цепи</a:t>
            </a:r>
            <a:endParaRPr lang="ru-RU" dirty="0"/>
          </a:p>
        </p:txBody>
      </p:sp>
      <p:sp>
        <p:nvSpPr>
          <p:cNvPr id="3" name="Содержимое 2"/>
          <p:cNvSpPr>
            <a:spLocks noGrp="1"/>
          </p:cNvSpPr>
          <p:nvPr>
            <p:ph sz="quarter" idx="1"/>
          </p:nvPr>
        </p:nvSpPr>
        <p:spPr>
          <a:xfrm>
            <a:off x="0" y="1500174"/>
            <a:ext cx="6000760" cy="5357826"/>
          </a:xfrm>
        </p:spPr>
        <p:txBody>
          <a:bodyPr>
            <a:normAutofit/>
          </a:bodyPr>
          <a:lstStyle/>
          <a:p>
            <a:r>
              <a:rPr lang="ru-RU" b="1" dirty="0" smtClean="0">
                <a:solidFill>
                  <a:srgbClr val="C00000"/>
                </a:solidFill>
              </a:rPr>
              <a:t>Закон Ома для однородного участка цепи</a:t>
            </a:r>
            <a:r>
              <a:rPr lang="ru-RU" dirty="0" smtClean="0"/>
              <a:t>: </a:t>
            </a:r>
            <a:r>
              <a:rPr lang="ru-RU" b="1" dirty="0" smtClean="0"/>
              <a:t>сила тока в проводнике прямо пропорциональна приложенному напряжению и обратно пропорциональна сопротивлению проводника.</a:t>
            </a:r>
          </a:p>
          <a:p>
            <a:r>
              <a:rPr lang="ru-RU" dirty="0" smtClean="0"/>
              <a:t>Назван в честь его первооткрывателя </a:t>
            </a:r>
            <a:r>
              <a:rPr lang="ru-RU" b="1" dirty="0" smtClean="0">
                <a:solidFill>
                  <a:srgbClr val="C00000"/>
                </a:solidFill>
              </a:rPr>
              <a:t>Георга Ома</a:t>
            </a:r>
            <a:r>
              <a:rPr lang="ru-RU" dirty="0" smtClean="0"/>
              <a:t>.</a:t>
            </a:r>
          </a:p>
          <a:p>
            <a:endParaRPr lang="ru-RU" dirty="0"/>
          </a:p>
        </p:txBody>
      </p:sp>
      <p:pic>
        <p:nvPicPr>
          <p:cNvPr id="97282" name="Picture 2" descr="I = {U \over R}"/>
          <p:cNvPicPr>
            <a:picLocks noChangeAspect="1" noChangeArrowheads="1"/>
          </p:cNvPicPr>
          <p:nvPr/>
        </p:nvPicPr>
        <p:blipFill>
          <a:blip r:embed="rId2"/>
          <a:srcRect/>
          <a:stretch>
            <a:fillRect/>
          </a:stretch>
        </p:blipFill>
        <p:spPr bwMode="auto">
          <a:xfrm>
            <a:off x="7572396" y="214290"/>
            <a:ext cx="1228730" cy="932927"/>
          </a:xfrm>
          <a:prstGeom prst="rect">
            <a:avLst/>
          </a:prstGeom>
          <a:noFill/>
          <a:effectLst>
            <a:glow rad="228600">
              <a:schemeClr val="accent2">
                <a:satMod val="175000"/>
                <a:alpha val="40000"/>
              </a:schemeClr>
            </a:glow>
          </a:effectLst>
        </p:spPr>
      </p:pic>
      <p:pic>
        <p:nvPicPr>
          <p:cNvPr id="97284" name="Picture 4" descr="http://upload.wikimedia.org/wikipedia/commons/thumb/7/72/Ohm%27s_Law_with_Voltage_source.svg/200px-Ohm%27s_Law_with_Voltage_source.svg.png">
            <a:hlinkClick r:id="rId3"/>
          </p:cNvPr>
          <p:cNvPicPr>
            <a:picLocks noChangeAspect="1" noChangeArrowheads="1"/>
          </p:cNvPicPr>
          <p:nvPr/>
        </p:nvPicPr>
        <p:blipFill>
          <a:blip r:embed="rId4"/>
          <a:srcRect/>
          <a:stretch>
            <a:fillRect/>
          </a:stretch>
        </p:blipFill>
        <p:spPr bwMode="auto">
          <a:xfrm>
            <a:off x="6357951" y="4679151"/>
            <a:ext cx="2905132" cy="2178849"/>
          </a:xfrm>
          <a:prstGeom prst="rect">
            <a:avLst/>
          </a:prstGeom>
          <a:noFill/>
        </p:spPr>
      </p:pic>
      <p:pic>
        <p:nvPicPr>
          <p:cNvPr id="97286" name="Picture 6" descr="http://upload.wikimedia.org/wikipedia/commons/thumb/5/56/Ohm%27s_law_triangle.PNG/200px-Ohm%27s_law_triangle.PNG">
            <a:hlinkClick r:id="rId5"/>
          </p:cNvPr>
          <p:cNvPicPr>
            <a:picLocks noChangeAspect="1" noChangeArrowheads="1"/>
          </p:cNvPicPr>
          <p:nvPr/>
        </p:nvPicPr>
        <p:blipFill>
          <a:blip r:embed="rId6"/>
          <a:srcRect/>
          <a:stretch>
            <a:fillRect/>
          </a:stretch>
        </p:blipFill>
        <p:spPr bwMode="auto">
          <a:xfrm>
            <a:off x="6929454" y="1500174"/>
            <a:ext cx="1905000" cy="1790701"/>
          </a:xfrm>
          <a:prstGeom prst="rect">
            <a:avLst/>
          </a:prstGeom>
          <a:noFill/>
          <a:effectLst>
            <a:glow rad="228600">
              <a:schemeClr val="accent2">
                <a:satMod val="175000"/>
                <a:alpha val="40000"/>
              </a:schemeClr>
            </a:glow>
          </a:effectLst>
        </p:spPr>
      </p:pic>
      <p:pic>
        <p:nvPicPr>
          <p:cNvPr id="68609" name="Picture 1"/>
          <p:cNvPicPr>
            <a:picLocks noChangeAspect="1" noChangeArrowheads="1"/>
          </p:cNvPicPr>
          <p:nvPr/>
        </p:nvPicPr>
        <p:blipFill>
          <a:blip r:embed="rId7"/>
          <a:srcRect/>
          <a:stretch>
            <a:fillRect/>
          </a:stretch>
        </p:blipFill>
        <p:spPr bwMode="auto">
          <a:xfrm>
            <a:off x="142844" y="1428736"/>
            <a:ext cx="5929322" cy="4308023"/>
          </a:xfrm>
          <a:prstGeom prst="rect">
            <a:avLst/>
          </a:prstGeom>
          <a:noFill/>
          <a:ln w="9525">
            <a:noFill/>
            <a:miter lim="800000"/>
            <a:headEnd/>
            <a:tailEnd/>
          </a:ln>
          <a:effectLst/>
        </p:spPr>
      </p:pic>
      <p:pic>
        <p:nvPicPr>
          <p:cNvPr id="68610" name="Picture 2"/>
          <p:cNvPicPr>
            <a:picLocks noChangeAspect="1" noChangeArrowheads="1"/>
          </p:cNvPicPr>
          <p:nvPr/>
        </p:nvPicPr>
        <p:blipFill>
          <a:blip r:embed="rId8"/>
          <a:srcRect/>
          <a:stretch>
            <a:fillRect/>
          </a:stretch>
        </p:blipFill>
        <p:spPr bwMode="auto">
          <a:xfrm>
            <a:off x="4642828" y="3500438"/>
            <a:ext cx="4339268" cy="3114689"/>
          </a:xfrm>
          <a:prstGeom prst="rect">
            <a:avLst/>
          </a:prstGeom>
          <a:noFill/>
          <a:ln w="9525">
            <a:noFill/>
            <a:miter lim="800000"/>
            <a:headEnd/>
            <a:tailEnd/>
          </a:ln>
          <a:effectLst/>
        </p:spPr>
      </p:pic>
      <p:sp>
        <p:nvSpPr>
          <p:cNvPr id="68611" name="Rectangle 3"/>
          <p:cNvSpPr>
            <a:spLocks noChangeArrowheads="1"/>
          </p:cNvSpPr>
          <p:nvPr/>
        </p:nvSpPr>
        <p:spPr bwMode="auto">
          <a:xfrm>
            <a:off x="0" y="5715016"/>
            <a:ext cx="51435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Графическая зависимость </a:t>
            </a:r>
            <a:r>
              <a:rPr kumimoji="0" lang="ru-RU" sz="1800" b="0" i="0" u="none" strike="noStrike" cap="none" normalizeH="0" baseline="0" dirty="0" smtClean="0">
                <a:ln>
                  <a:noFill/>
                </a:ln>
                <a:solidFill>
                  <a:schemeClr val="tx1"/>
                </a:solidFill>
                <a:effectLst/>
                <a:latin typeface="Arial" pitchFamily="34" charset="0"/>
              </a:rPr>
              <a:t>силы тока </a:t>
            </a:r>
            <a:r>
              <a:rPr kumimoji="0" lang="ru-RU" sz="1800" b="1" i="1" u="none" strike="noStrike" cap="none" normalizeH="0" baseline="0" dirty="0" smtClean="0">
                <a:ln>
                  <a:noFill/>
                </a:ln>
                <a:solidFill>
                  <a:srgbClr val="FF0000"/>
                </a:solidFill>
                <a:effectLst/>
                <a:latin typeface="Arial" pitchFamily="34" charset="0"/>
              </a:rPr>
              <a:t>I</a:t>
            </a:r>
            <a:r>
              <a:rPr kumimoji="0" lang="ru-RU" sz="1800" b="0" i="0" u="none" strike="noStrike" cap="none" normalizeH="0" baseline="0" dirty="0" smtClean="0">
                <a:ln>
                  <a:noFill/>
                </a:ln>
                <a:solidFill>
                  <a:schemeClr val="tx1"/>
                </a:solidFill>
                <a:effectLst/>
                <a:latin typeface="Arial" pitchFamily="34" charset="0"/>
              </a:rPr>
              <a:t> от напряжения </a:t>
            </a:r>
            <a:r>
              <a:rPr kumimoji="0" lang="ru-RU" sz="1800" b="1" i="1" u="none" strike="noStrike" cap="none" normalizeH="0" baseline="0" dirty="0" smtClean="0">
                <a:ln>
                  <a:noFill/>
                </a:ln>
                <a:solidFill>
                  <a:srgbClr val="FF0000"/>
                </a:solidFill>
                <a:effectLst/>
                <a:latin typeface="Arial" pitchFamily="34" charset="0"/>
              </a:rPr>
              <a:t>U</a:t>
            </a:r>
            <a:r>
              <a:rPr kumimoji="0" lang="ru-RU" sz="1800" b="0" i="0" u="none" strike="noStrike" cap="none" normalizeH="0" baseline="0" dirty="0" smtClean="0">
                <a:ln>
                  <a:noFill/>
                </a:ln>
                <a:solidFill>
                  <a:schemeClr val="tx1"/>
                </a:solidFill>
                <a:effectLst/>
                <a:latin typeface="Arial" pitchFamily="34" charset="0"/>
              </a:rPr>
              <a:t> (такие графики называются </a:t>
            </a:r>
            <a:r>
              <a:rPr kumimoji="0" lang="ru-RU" sz="1800" b="1" i="1" u="none" strike="noStrike" cap="none" normalizeH="0" baseline="0" dirty="0" err="1" smtClean="0">
                <a:ln>
                  <a:noFill/>
                </a:ln>
                <a:solidFill>
                  <a:srgbClr val="124815"/>
                </a:solidFill>
                <a:effectLst/>
                <a:latin typeface="Arial" pitchFamily="34" charset="0"/>
              </a:rPr>
              <a:t>вольт-амперными</a:t>
            </a:r>
            <a:r>
              <a:rPr kumimoji="0" lang="ru-RU" sz="1800" b="1" i="1" u="none" strike="noStrike" cap="none" normalizeH="0" baseline="0" dirty="0" smtClean="0">
                <a:ln>
                  <a:noFill/>
                </a:ln>
                <a:solidFill>
                  <a:srgbClr val="124815"/>
                </a:solidFill>
                <a:effectLst/>
                <a:latin typeface="Arial" pitchFamily="34" charset="0"/>
              </a:rPr>
              <a:t> характеристиками)</a:t>
            </a:r>
            <a:r>
              <a:rPr kumimoji="0" lang="ru-RU" sz="1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2"/>
                                        </p:tgtEl>
                                        <p:attrNameLst>
                                          <p:attrName>style.visibility</p:attrName>
                                        </p:attrNameLst>
                                      </p:cBhvr>
                                      <p:to>
                                        <p:strVal val="visible"/>
                                      </p:to>
                                    </p:set>
                                    <p:anim calcmode="lin" valueType="num">
                                      <p:cBhvr additive="base">
                                        <p:cTn id="19" dur="500" fill="hold"/>
                                        <p:tgtEl>
                                          <p:spTgt spid="97282"/>
                                        </p:tgtEl>
                                        <p:attrNameLst>
                                          <p:attrName>ppt_x</p:attrName>
                                        </p:attrNameLst>
                                      </p:cBhvr>
                                      <p:tavLst>
                                        <p:tav tm="0">
                                          <p:val>
                                            <p:strVal val="#ppt_x"/>
                                          </p:val>
                                        </p:tav>
                                        <p:tav tm="100000">
                                          <p:val>
                                            <p:strVal val="#ppt_x"/>
                                          </p:val>
                                        </p:tav>
                                      </p:tavLst>
                                    </p:anim>
                                    <p:anim calcmode="lin" valueType="num">
                                      <p:cBhvr additive="base">
                                        <p:cTn id="20" dur="500" fill="hold"/>
                                        <p:tgtEl>
                                          <p:spTgt spid="972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7286"/>
                                        </p:tgtEl>
                                        <p:attrNameLst>
                                          <p:attrName>style.visibility</p:attrName>
                                        </p:attrNameLst>
                                      </p:cBhvr>
                                      <p:to>
                                        <p:strVal val="visible"/>
                                      </p:to>
                                    </p:set>
                                    <p:animEffect transition="in" filter="blinds(horizontal)">
                                      <p:cBhvr>
                                        <p:cTn id="25" dur="500"/>
                                        <p:tgtEl>
                                          <p:spTgt spid="9728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8609"/>
                                        </p:tgtEl>
                                        <p:attrNameLst>
                                          <p:attrName>style.visibility</p:attrName>
                                        </p:attrNameLst>
                                      </p:cBhvr>
                                      <p:to>
                                        <p:strVal val="visible"/>
                                      </p:to>
                                    </p:set>
                                    <p:anim calcmode="lin" valueType="num">
                                      <p:cBhvr additive="base">
                                        <p:cTn id="30" dur="500" fill="hold"/>
                                        <p:tgtEl>
                                          <p:spTgt spid="68609"/>
                                        </p:tgtEl>
                                        <p:attrNameLst>
                                          <p:attrName>ppt_x</p:attrName>
                                        </p:attrNameLst>
                                      </p:cBhvr>
                                      <p:tavLst>
                                        <p:tav tm="0">
                                          <p:val>
                                            <p:strVal val="#ppt_x"/>
                                          </p:val>
                                        </p:tav>
                                        <p:tav tm="100000">
                                          <p:val>
                                            <p:strVal val="#ppt_x"/>
                                          </p:val>
                                        </p:tav>
                                      </p:tavLst>
                                    </p:anim>
                                    <p:anim calcmode="lin" valueType="num">
                                      <p:cBhvr additive="base">
                                        <p:cTn id="31" dur="500" fill="hold"/>
                                        <p:tgtEl>
                                          <p:spTgt spid="6860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8611">
                                            <p:txEl>
                                              <p:pRg st="0" end="0"/>
                                            </p:txEl>
                                          </p:spTgt>
                                        </p:tgtEl>
                                        <p:attrNameLst>
                                          <p:attrName>style.visibility</p:attrName>
                                        </p:attrNameLst>
                                      </p:cBhvr>
                                      <p:to>
                                        <p:strVal val="visible"/>
                                      </p:to>
                                    </p:set>
                                    <p:anim calcmode="lin" valueType="num">
                                      <p:cBhvr additive="base">
                                        <p:cTn id="36"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8610"/>
                                        </p:tgtEl>
                                        <p:attrNameLst>
                                          <p:attrName>style.visibility</p:attrName>
                                        </p:attrNameLst>
                                      </p:cBhvr>
                                      <p:to>
                                        <p:strVal val="visible"/>
                                      </p:to>
                                    </p:set>
                                    <p:anim calcmode="lin" valueType="num">
                                      <p:cBhvr additive="base">
                                        <p:cTn id="42" dur="500" fill="hold"/>
                                        <p:tgtEl>
                                          <p:spTgt spid="68610"/>
                                        </p:tgtEl>
                                        <p:attrNameLst>
                                          <p:attrName>ppt_x</p:attrName>
                                        </p:attrNameLst>
                                      </p:cBhvr>
                                      <p:tavLst>
                                        <p:tav tm="0">
                                          <p:val>
                                            <p:strVal val="#ppt_x"/>
                                          </p:val>
                                        </p:tav>
                                        <p:tav tm="100000">
                                          <p:val>
                                            <p:strVal val="#ppt_x"/>
                                          </p:val>
                                        </p:tav>
                                      </p:tavLst>
                                    </p:anim>
                                    <p:anim calcmode="lin" valueType="num">
                                      <p:cBhvr additive="base">
                                        <p:cTn id="43"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643074"/>
          </a:xfrm>
        </p:spPr>
        <p:txBody>
          <a:bodyPr>
            <a:noAutofit/>
          </a:bodyPr>
          <a:lstStyle/>
          <a:p>
            <a:r>
              <a:rPr lang="ru-RU" sz="2400" b="1" dirty="0" smtClean="0">
                <a:solidFill>
                  <a:srgbClr val="FF0000"/>
                </a:solidFill>
              </a:rPr>
              <a:t>(ЕГЭ 2006 г., ДЕМО) А28. </a:t>
            </a:r>
            <a:r>
              <a:rPr lang="ru-RU" sz="2400" dirty="0" smtClean="0"/>
              <a:t>К источнику тока с внутренним сопротивлением 0,5 Ом подключили реостат. На рисунке показан график зависимости силы тока в реостате от его сопротивления. Чему равна ЭДС источника тока?</a:t>
            </a:r>
            <a:endParaRPr lang="ru-RU" sz="2400" dirty="0">
              <a:solidFill>
                <a:srgbClr val="00206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2"/>
          <p:cNvSpPr>
            <a:spLocks noGrp="1"/>
          </p:cNvSpPr>
          <p:nvPr>
            <p:ph idx="1"/>
          </p:nvPr>
        </p:nvSpPr>
        <p:spPr>
          <a:xfrm>
            <a:off x="1142976" y="3143248"/>
            <a:ext cx="2500330" cy="2357454"/>
          </a:xfrm>
        </p:spPr>
        <p:txBody>
          <a:bodyPr>
            <a:normAutofit/>
          </a:bodyPr>
          <a:lstStyle/>
          <a:p>
            <a:pPr marL="514350" indent="-514350">
              <a:buFont typeface="+mj-lt"/>
              <a:buAutoNum type="arabicPeriod"/>
            </a:pPr>
            <a:r>
              <a:rPr lang="ru-RU" sz="3200" dirty="0" smtClean="0"/>
              <a:t>12 В</a:t>
            </a:r>
          </a:p>
          <a:p>
            <a:pPr marL="514350" indent="-514350">
              <a:buFont typeface="+mj-lt"/>
              <a:buAutoNum type="arabicPeriod"/>
            </a:pPr>
            <a:r>
              <a:rPr lang="ru-RU" sz="3200" dirty="0" smtClean="0"/>
              <a:t>6 В</a:t>
            </a:r>
          </a:p>
          <a:p>
            <a:pPr marL="514350" indent="-514350">
              <a:buFont typeface="+mj-lt"/>
              <a:buAutoNum type="arabicPeriod"/>
            </a:pPr>
            <a:r>
              <a:rPr lang="ru-RU" sz="3200" dirty="0" smtClean="0"/>
              <a:t>4 В</a:t>
            </a:r>
          </a:p>
          <a:p>
            <a:pPr marL="514350" indent="-514350">
              <a:buFont typeface="+mj-lt"/>
              <a:buAutoNum type="arabicPeriod"/>
            </a:pPr>
            <a:r>
              <a:rPr lang="ru-RU" sz="3200" dirty="0" smtClean="0"/>
              <a:t>2 В</a:t>
            </a:r>
            <a:endParaRPr lang="ru-RU" sz="3200" dirty="0"/>
          </a:p>
        </p:txBody>
      </p:sp>
      <p:graphicFrame>
        <p:nvGraphicFramePr>
          <p:cNvPr id="87042" name="Object 2"/>
          <p:cNvGraphicFramePr>
            <a:graphicFrameLocks noChangeAspect="1"/>
          </p:cNvGraphicFramePr>
          <p:nvPr/>
        </p:nvGraphicFramePr>
        <p:xfrm>
          <a:off x="4143372" y="2071678"/>
          <a:ext cx="4803793" cy="4158047"/>
        </p:xfrm>
        <a:graphic>
          <a:graphicData uri="http://schemas.openxmlformats.org/presentationml/2006/ole">
            <mc:AlternateContent xmlns:mc="http://schemas.openxmlformats.org/markup-compatibility/2006">
              <mc:Choice xmlns:v="urn:schemas-microsoft-com:vml" Requires="v">
                <p:oleObj spid="_x0000_s87043" name="Picture" r:id="rId3" imgW="1943280" imgH="1781280" progId="Word.Picture.8">
                  <p:embed/>
                </p:oleObj>
              </mc:Choice>
              <mc:Fallback>
                <p:oleObj name="Picture" r:id="rId3" imgW="1943280" imgH="1781280"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2" y="2071678"/>
                        <a:ext cx="4803793" cy="4158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214446"/>
          </a:xfrm>
        </p:spPr>
        <p:txBody>
          <a:bodyPr>
            <a:noAutofit/>
          </a:bodyPr>
          <a:lstStyle/>
          <a:p>
            <a:r>
              <a:rPr lang="ru-RU" sz="2400" b="1" dirty="0" smtClean="0">
                <a:solidFill>
                  <a:srgbClr val="FF0000"/>
                </a:solidFill>
              </a:rPr>
              <a:t>(ЕГЭ 2007 г., ДЕМО) А18. </a:t>
            </a:r>
            <a:r>
              <a:rPr lang="ru-RU" sz="2400" dirty="0" smtClean="0"/>
              <a:t>Через участок цепи (см. рисунок) течет постоянный ток </a:t>
            </a:r>
            <a:r>
              <a:rPr lang="en-US" sz="2400" dirty="0" smtClean="0"/>
              <a:t>I</a:t>
            </a:r>
            <a:r>
              <a:rPr lang="ru-RU" sz="2400" dirty="0" smtClean="0"/>
              <a:t> = 10 А. Какую силу тока показывает амперметр? Сопротивлением амперметра пренебречь.</a:t>
            </a:r>
            <a:endParaRPr lang="ru-RU" sz="2400" dirty="0">
              <a:solidFill>
                <a:srgbClr val="7030A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2"/>
          <p:cNvSpPr>
            <a:spLocks noGrp="1"/>
          </p:cNvSpPr>
          <p:nvPr>
            <p:ph idx="1"/>
          </p:nvPr>
        </p:nvSpPr>
        <p:spPr>
          <a:xfrm>
            <a:off x="571472" y="3571876"/>
            <a:ext cx="3857652" cy="2500330"/>
          </a:xfrm>
        </p:spPr>
        <p:txBody>
          <a:bodyPr>
            <a:normAutofit/>
          </a:bodyPr>
          <a:lstStyle/>
          <a:p>
            <a:pPr marL="514350" indent="-514350">
              <a:buFont typeface="+mj-lt"/>
              <a:buAutoNum type="arabicPeriod"/>
            </a:pPr>
            <a:r>
              <a:rPr lang="ru-RU" dirty="0" smtClean="0"/>
              <a:t>2 А</a:t>
            </a:r>
          </a:p>
          <a:p>
            <a:pPr marL="514350" indent="-514350">
              <a:buFont typeface="+mj-lt"/>
              <a:buAutoNum type="arabicPeriod"/>
            </a:pPr>
            <a:r>
              <a:rPr lang="ru-RU" dirty="0" smtClean="0"/>
              <a:t>3 А</a:t>
            </a:r>
          </a:p>
          <a:p>
            <a:pPr marL="514350" indent="-514350">
              <a:buFont typeface="+mj-lt"/>
              <a:buAutoNum type="arabicPeriod"/>
            </a:pPr>
            <a:r>
              <a:rPr lang="ru-RU" dirty="0" smtClean="0"/>
              <a:t>5 А </a:t>
            </a:r>
          </a:p>
          <a:p>
            <a:pPr marL="514350" indent="-514350">
              <a:buFont typeface="+mj-lt"/>
              <a:buAutoNum type="arabicPeriod"/>
            </a:pPr>
            <a:r>
              <a:rPr lang="ru-RU" dirty="0" smtClean="0"/>
              <a:t>10 А</a:t>
            </a:r>
            <a:endParaRPr lang="ru-RU" dirty="0"/>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89091" name="Object 3"/>
          <p:cNvGraphicFramePr>
            <a:graphicFrameLocks noChangeAspect="1"/>
          </p:cNvGraphicFramePr>
          <p:nvPr/>
        </p:nvGraphicFramePr>
        <p:xfrm>
          <a:off x="2885170" y="1857364"/>
          <a:ext cx="5927053" cy="1643074"/>
        </p:xfrm>
        <a:graphic>
          <a:graphicData uri="http://schemas.openxmlformats.org/presentationml/2006/ole">
            <mc:AlternateContent xmlns:mc="http://schemas.openxmlformats.org/markup-compatibility/2006">
              <mc:Choice xmlns:v="urn:schemas-microsoft-com:vml" Requires="v">
                <p:oleObj spid="_x0000_s89092" name="Picture" r:id="rId3" imgW="2671560" imgH="738000" progId="Word.Picture.8">
                  <p:embed/>
                </p:oleObj>
              </mc:Choice>
              <mc:Fallback>
                <p:oleObj name="Picture" r:id="rId3" imgW="2671560" imgH="738000"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170" y="1857364"/>
                        <a:ext cx="5927053" cy="1643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71612"/>
            <a:ext cx="8572560" cy="1928826"/>
          </a:xfrm>
        </p:spPr>
        <p:txBody>
          <a:bodyPr>
            <a:noAutofit/>
          </a:bodyPr>
          <a:lstStyle/>
          <a:p>
            <a:r>
              <a:rPr lang="ru-RU" sz="2400" b="1" dirty="0" smtClean="0">
                <a:solidFill>
                  <a:srgbClr val="FF0000"/>
                </a:solidFill>
              </a:rPr>
              <a:t>(ЕГЭ 2007 г., ДЕМО) А19. </a:t>
            </a:r>
            <a:r>
              <a:rPr lang="ru-RU" sz="2400" dirty="0" smtClean="0"/>
              <a:t>В электронагревателе, через который течет постоянный ток, за время </a:t>
            </a:r>
            <a:r>
              <a:rPr lang="en-US" sz="2400" dirty="0" smtClean="0"/>
              <a:t>t</a:t>
            </a:r>
            <a:r>
              <a:rPr lang="ru-RU" sz="2400" dirty="0" smtClean="0"/>
              <a:t> выделяется количество теплоты </a:t>
            </a:r>
            <a:r>
              <a:rPr lang="en-US" sz="2400" dirty="0" smtClean="0"/>
              <a:t>Q</a:t>
            </a:r>
            <a:r>
              <a:rPr lang="ru-RU" sz="2400" dirty="0" smtClean="0"/>
              <a:t>. Если сопротивление нагревателя и время </a:t>
            </a:r>
            <a:r>
              <a:rPr lang="en-US" sz="2400" dirty="0" smtClean="0"/>
              <a:t>t</a:t>
            </a:r>
            <a:r>
              <a:rPr lang="ru-RU" sz="2400" dirty="0" smtClean="0"/>
              <a:t> увеличить вдвое, не изменяя силу тока, то количество выделившейся теплоты будет равно</a:t>
            </a:r>
            <a:endParaRPr lang="ru-RU" sz="2400" dirty="0">
              <a:solidFill>
                <a:srgbClr val="7030A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2"/>
          <p:cNvSpPr>
            <a:spLocks noGrp="1"/>
          </p:cNvSpPr>
          <p:nvPr>
            <p:ph idx="1"/>
          </p:nvPr>
        </p:nvSpPr>
        <p:spPr>
          <a:xfrm>
            <a:off x="2571736" y="3571876"/>
            <a:ext cx="2500330" cy="2500330"/>
          </a:xfrm>
        </p:spPr>
        <p:txBody>
          <a:bodyPr>
            <a:normAutofit/>
          </a:bodyPr>
          <a:lstStyle/>
          <a:p>
            <a:pPr marL="514350" indent="-514350">
              <a:buFont typeface="+mj-lt"/>
              <a:buAutoNum type="arabicPeriod"/>
            </a:pPr>
            <a:r>
              <a:rPr lang="en-US" dirty="0" smtClean="0"/>
              <a:t>8Q</a:t>
            </a:r>
            <a:endParaRPr lang="ru-RU" dirty="0" smtClean="0"/>
          </a:p>
          <a:p>
            <a:pPr marL="514350" indent="-514350">
              <a:buFont typeface="+mj-lt"/>
              <a:buAutoNum type="arabicPeriod"/>
            </a:pPr>
            <a:r>
              <a:rPr lang="en-US" dirty="0" smtClean="0"/>
              <a:t>4Q</a:t>
            </a:r>
            <a:endParaRPr lang="ru-RU" dirty="0" smtClean="0"/>
          </a:p>
          <a:p>
            <a:pPr marL="514350" indent="-514350">
              <a:buFont typeface="+mj-lt"/>
              <a:buAutoNum type="arabicPeriod"/>
            </a:pPr>
            <a:r>
              <a:rPr lang="en-US" dirty="0" smtClean="0"/>
              <a:t>2Q</a:t>
            </a:r>
            <a:endParaRPr lang="ru-RU" dirty="0" smtClean="0"/>
          </a:p>
          <a:p>
            <a:pPr marL="514350" indent="-514350">
              <a:buFont typeface="+mj-lt"/>
              <a:buAutoNum type="arabicPeriod"/>
            </a:pPr>
            <a:r>
              <a:rPr lang="en-US" dirty="0" smtClean="0"/>
              <a:t>Q</a:t>
            </a:r>
            <a:endParaRPr lang="ru-RU" dirty="0"/>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1214446"/>
          </a:xfrm>
        </p:spPr>
        <p:txBody>
          <a:bodyPr>
            <a:noAutofit/>
          </a:bodyPr>
          <a:lstStyle/>
          <a:p>
            <a:r>
              <a:rPr lang="ru-RU" sz="2400" b="1" dirty="0" smtClean="0">
                <a:solidFill>
                  <a:srgbClr val="FF0000"/>
                </a:solidFill>
              </a:rPr>
              <a:t>(ЕГЭ 2008 г., ДЕМО) А18. </a:t>
            </a:r>
            <a:r>
              <a:rPr lang="ru-RU" sz="2400" dirty="0" smtClean="0"/>
              <a:t>В участке цепи, изображенном на рисунке, сопротивление каждого из резисторов равно 2 Ом. Полное сопротивление участка равно </a:t>
            </a:r>
            <a:endParaRPr lang="ru-RU" sz="2400" dirty="0">
              <a:solidFill>
                <a:srgbClr val="002060"/>
              </a:solidFill>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2285984" y="3357562"/>
            <a:ext cx="3214710" cy="1815882"/>
          </a:xfrm>
          <a:prstGeom prst="rect">
            <a:avLst/>
          </a:prstGeom>
        </p:spPr>
        <p:txBody>
          <a:bodyPr wrap="square">
            <a:spAutoFit/>
          </a:bodyPr>
          <a:lstStyle/>
          <a:p>
            <a:pPr marL="514350" indent="-514350">
              <a:buFont typeface="+mj-lt"/>
              <a:buAutoNum type="arabicPeriod"/>
            </a:pPr>
            <a:r>
              <a:rPr lang="ru-RU" sz="2800" dirty="0" smtClean="0"/>
              <a:t>8 Ом </a:t>
            </a:r>
          </a:p>
          <a:p>
            <a:pPr marL="514350" indent="-514350">
              <a:buFont typeface="+mj-lt"/>
              <a:buAutoNum type="arabicPeriod"/>
            </a:pPr>
            <a:r>
              <a:rPr lang="ru-RU" sz="2800" dirty="0" smtClean="0"/>
              <a:t>6 Ом</a:t>
            </a:r>
          </a:p>
          <a:p>
            <a:pPr marL="514350" indent="-514350">
              <a:buFont typeface="+mj-lt"/>
              <a:buAutoNum type="arabicPeriod"/>
            </a:pPr>
            <a:r>
              <a:rPr lang="ru-RU" sz="2800" dirty="0" smtClean="0"/>
              <a:t>5 Ом </a:t>
            </a:r>
          </a:p>
          <a:p>
            <a:pPr marL="514350" indent="-514350">
              <a:buFont typeface="+mj-lt"/>
              <a:buAutoNum type="arabicPeriod"/>
            </a:pPr>
            <a:r>
              <a:rPr lang="ru-RU" sz="2800" dirty="0" smtClean="0"/>
              <a:t>4 Ом 	</a:t>
            </a:r>
          </a:p>
        </p:txBody>
      </p:sp>
      <p:pic>
        <p:nvPicPr>
          <p:cNvPr id="90114" name="Picture 2"/>
          <p:cNvPicPr>
            <a:picLocks noChangeAspect="1" noChangeArrowheads="1"/>
          </p:cNvPicPr>
          <p:nvPr/>
        </p:nvPicPr>
        <p:blipFill>
          <a:blip r:embed="rId2"/>
          <a:srcRect/>
          <a:stretch>
            <a:fillRect/>
          </a:stretch>
        </p:blipFill>
        <p:spPr bwMode="auto">
          <a:xfrm>
            <a:off x="3907263" y="1571612"/>
            <a:ext cx="5089107" cy="12144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501122" cy="2357454"/>
          </a:xfrm>
        </p:spPr>
        <p:txBody>
          <a:bodyPr>
            <a:noAutofit/>
          </a:bodyPr>
          <a:lstStyle/>
          <a:p>
            <a:r>
              <a:rPr lang="ru-RU" sz="2400" b="1" dirty="0" smtClean="0">
                <a:solidFill>
                  <a:srgbClr val="FF0000"/>
                </a:solidFill>
              </a:rPr>
              <a:t>(ЕГЭ 2008 г., ДЕМО) А19. </a:t>
            </a:r>
            <a:r>
              <a:rPr lang="ru-RU" sz="3200" dirty="0" smtClean="0"/>
              <a:t>На рисунке показан график зависимости силы тока в лампе накаливания от напряжения на ее клеммах. При напряжении 30 В мощность тока в лампе равна </a:t>
            </a:r>
            <a:endParaRPr lang="ru-RU" sz="3200" dirty="0">
              <a:solidFill>
                <a:srgbClr val="002060"/>
              </a:solidFill>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642910" y="2857496"/>
            <a:ext cx="3214710" cy="1815882"/>
          </a:xfrm>
          <a:prstGeom prst="rect">
            <a:avLst/>
          </a:prstGeom>
        </p:spPr>
        <p:txBody>
          <a:bodyPr wrap="square">
            <a:spAutoFit/>
          </a:bodyPr>
          <a:lstStyle/>
          <a:p>
            <a:pPr marL="514350" indent="-514350">
              <a:buFont typeface="+mj-lt"/>
              <a:buAutoNum type="arabicPeriod"/>
            </a:pPr>
            <a:r>
              <a:rPr lang="ru-RU" sz="2800" dirty="0" smtClean="0"/>
              <a:t>135 Вт </a:t>
            </a:r>
          </a:p>
          <a:p>
            <a:pPr marL="514350" indent="-514350">
              <a:buFont typeface="+mj-lt"/>
              <a:buAutoNum type="arabicPeriod"/>
            </a:pPr>
            <a:r>
              <a:rPr lang="ru-RU" sz="2800" dirty="0" smtClean="0"/>
              <a:t>67,5 Вт</a:t>
            </a:r>
          </a:p>
          <a:p>
            <a:pPr marL="514350" indent="-514350">
              <a:buFont typeface="+mj-lt"/>
              <a:buAutoNum type="arabicPeriod"/>
            </a:pPr>
            <a:r>
              <a:rPr lang="ru-RU" sz="2800" dirty="0" smtClean="0"/>
              <a:t>45 Вт</a:t>
            </a:r>
          </a:p>
          <a:p>
            <a:pPr marL="514350" indent="-514350">
              <a:buFont typeface="+mj-lt"/>
              <a:buAutoNum type="arabicPeriod"/>
            </a:pPr>
            <a:r>
              <a:rPr lang="ru-RU" sz="2800" dirty="0" smtClean="0"/>
              <a:t>20 Вт</a:t>
            </a:r>
          </a:p>
        </p:txBody>
      </p:sp>
      <p:pic>
        <p:nvPicPr>
          <p:cNvPr id="91138" name="Picture 2"/>
          <p:cNvPicPr>
            <a:picLocks noChangeAspect="1" noChangeArrowheads="1"/>
          </p:cNvPicPr>
          <p:nvPr/>
        </p:nvPicPr>
        <p:blipFill>
          <a:blip r:embed="rId2"/>
          <a:srcRect/>
          <a:stretch>
            <a:fillRect/>
          </a:stretch>
        </p:blipFill>
        <p:spPr bwMode="auto">
          <a:xfrm>
            <a:off x="4572000" y="2143116"/>
            <a:ext cx="4200534" cy="34043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72528" cy="1143008"/>
          </a:xfrm>
        </p:spPr>
        <p:txBody>
          <a:bodyPr>
            <a:noAutofit/>
          </a:bodyPr>
          <a:lstStyle/>
          <a:p>
            <a:r>
              <a:rPr lang="ru-RU" sz="2000" b="1" dirty="0" smtClean="0">
                <a:solidFill>
                  <a:srgbClr val="FF0000"/>
                </a:solidFill>
              </a:rPr>
              <a:t>(ЕГЭ 2009 г., ДЕМО) А14. </a:t>
            </a:r>
            <a:r>
              <a:rPr lang="ru-RU" sz="2800" dirty="0" smtClean="0"/>
              <a:t>Каким будет сопротивление участка цепи (см. рисунок), если ключ К замкнуть? (Каждый из резисторов имеет сопротивление </a:t>
            </a:r>
            <a:r>
              <a:rPr lang="ru-RU" sz="2800" i="1" dirty="0" smtClean="0"/>
              <a:t>R.)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1214414" y="2214554"/>
            <a:ext cx="1857388" cy="1569660"/>
          </a:xfrm>
          <a:prstGeom prst="rect">
            <a:avLst/>
          </a:prstGeom>
        </p:spPr>
        <p:txBody>
          <a:bodyPr wrap="square">
            <a:spAutoFit/>
          </a:bodyPr>
          <a:lstStyle/>
          <a:p>
            <a:pPr marL="457200" indent="-457200">
              <a:buFont typeface="+mj-lt"/>
              <a:buAutoNum type="arabicPeriod"/>
            </a:pPr>
            <a:r>
              <a:rPr lang="pt-BR" sz="2400" i="1" dirty="0" smtClean="0"/>
              <a:t>R </a:t>
            </a:r>
            <a:endParaRPr lang="ru-RU" sz="2400" i="1" dirty="0" smtClean="0"/>
          </a:p>
          <a:p>
            <a:pPr marL="457200" indent="-457200">
              <a:buFont typeface="+mj-lt"/>
              <a:buAutoNum type="arabicPeriod"/>
            </a:pPr>
            <a:r>
              <a:rPr lang="pt-BR" sz="2400" i="1" dirty="0" smtClean="0"/>
              <a:t>2R </a:t>
            </a:r>
            <a:endParaRPr lang="ru-RU" sz="2400" i="1" dirty="0" smtClean="0"/>
          </a:p>
          <a:p>
            <a:pPr marL="457200" indent="-457200">
              <a:buFont typeface="+mj-lt"/>
              <a:buAutoNum type="arabicPeriod"/>
            </a:pPr>
            <a:r>
              <a:rPr lang="pt-BR" sz="2400" i="1" dirty="0" smtClean="0"/>
              <a:t>3R </a:t>
            </a:r>
            <a:endParaRPr lang="ru-RU" sz="2400" i="1" dirty="0" smtClean="0"/>
          </a:p>
          <a:p>
            <a:pPr marL="457200" indent="-457200">
              <a:buFont typeface="+mj-lt"/>
              <a:buAutoNum type="arabicPeriod"/>
            </a:pPr>
            <a:r>
              <a:rPr lang="pt-BR" sz="2400" i="1" dirty="0" smtClean="0"/>
              <a:t>0</a:t>
            </a:r>
            <a:endParaRPr lang="ru-RU" sz="2400" dirty="0" smtClean="0"/>
          </a:p>
        </p:txBody>
      </p:sp>
      <p:pic>
        <p:nvPicPr>
          <p:cNvPr id="92162" name="Picture 2"/>
          <p:cNvPicPr>
            <a:picLocks noChangeAspect="1" noChangeArrowheads="1"/>
          </p:cNvPicPr>
          <p:nvPr/>
        </p:nvPicPr>
        <p:blipFill>
          <a:blip r:embed="rId2"/>
          <a:srcRect/>
          <a:stretch>
            <a:fillRect/>
          </a:stretch>
        </p:blipFill>
        <p:spPr bwMode="auto">
          <a:xfrm>
            <a:off x="3748495" y="1928802"/>
            <a:ext cx="4909739" cy="25717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72528" cy="3214710"/>
          </a:xfrm>
        </p:spPr>
        <p:txBody>
          <a:bodyPr>
            <a:noAutofit/>
          </a:bodyPr>
          <a:lstStyle/>
          <a:p>
            <a:r>
              <a:rPr lang="ru-RU" sz="2000" b="1" dirty="0" smtClean="0">
                <a:solidFill>
                  <a:srgbClr val="FF0000"/>
                </a:solidFill>
              </a:rPr>
              <a:t>(ЕГЭ 2009 г., ДЕМО) А19. </a:t>
            </a:r>
            <a:r>
              <a:rPr lang="ru-RU" sz="2800" dirty="0" smtClean="0"/>
              <a:t>На входе в электрическую цепь квартиры стоит предохранитель, размыкающий цепь при силе тока 10 А. Подаваемое в цепь напряжение равно 110 В. Какое максимальное число электрических чайников, мощность каждого из которых равна 400 Вт, можно одновременно включить в квартире?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 name="Прямоугольник 10"/>
          <p:cNvSpPr/>
          <p:nvPr/>
        </p:nvSpPr>
        <p:spPr>
          <a:xfrm>
            <a:off x="2285984" y="3786190"/>
            <a:ext cx="2286016" cy="1815882"/>
          </a:xfrm>
          <a:prstGeom prst="rect">
            <a:avLst/>
          </a:prstGeom>
        </p:spPr>
        <p:txBody>
          <a:bodyPr wrap="square">
            <a:spAutoFit/>
          </a:bodyPr>
          <a:lstStyle/>
          <a:p>
            <a:pPr marL="514350" indent="-514350">
              <a:buFont typeface="+mj-lt"/>
              <a:buAutoNum type="arabicPeriod"/>
            </a:pPr>
            <a:r>
              <a:rPr lang="ru-RU" sz="2800" dirty="0" smtClean="0"/>
              <a:t>2,7 </a:t>
            </a:r>
          </a:p>
          <a:p>
            <a:pPr marL="514350" indent="-514350">
              <a:buFont typeface="+mj-lt"/>
              <a:buAutoNum type="arabicPeriod"/>
            </a:pPr>
            <a:r>
              <a:rPr lang="ru-RU" sz="2800" dirty="0" smtClean="0"/>
              <a:t>2 </a:t>
            </a:r>
          </a:p>
          <a:p>
            <a:pPr marL="514350" indent="-514350">
              <a:buFont typeface="+mj-lt"/>
              <a:buAutoNum type="arabicPeriod"/>
            </a:pPr>
            <a:r>
              <a:rPr lang="ru-RU" sz="2800" dirty="0" smtClean="0"/>
              <a:t>3 </a:t>
            </a:r>
          </a:p>
          <a:p>
            <a:pPr marL="514350" indent="-514350">
              <a:buFont typeface="+mj-lt"/>
              <a:buAutoNum type="arabicPeriod"/>
            </a:pPr>
            <a:r>
              <a:rPr lang="ru-RU" sz="2800" dirty="0" smtClean="0"/>
              <a:t>2,8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43932" cy="928694"/>
          </a:xfrm>
        </p:spPr>
        <p:txBody>
          <a:bodyPr>
            <a:noAutofit/>
          </a:bodyPr>
          <a:lstStyle/>
          <a:p>
            <a:r>
              <a:rPr lang="ru-RU" sz="2400" b="1" dirty="0" smtClean="0">
                <a:solidFill>
                  <a:srgbClr val="FF0000"/>
                </a:solidFill>
              </a:rPr>
              <a:t>(ЕГЭ 2010 г., ДЕМО) А14. </a:t>
            </a:r>
            <a:r>
              <a:rPr lang="ru-RU" sz="2400" dirty="0" smtClean="0"/>
              <a:t>На фотографии – электрическая цепь. Показания включенного в цепь амперметра даны в амперах. </a:t>
            </a:r>
            <a:endParaRPr lang="ru-RU" sz="2400" dirty="0">
              <a:solidFill>
                <a:srgbClr val="FFFF0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 name="Прямоугольник 8"/>
          <p:cNvSpPr/>
          <p:nvPr/>
        </p:nvSpPr>
        <p:spPr>
          <a:xfrm>
            <a:off x="428596" y="3429000"/>
            <a:ext cx="2571768" cy="1815882"/>
          </a:xfrm>
          <a:prstGeom prst="rect">
            <a:avLst/>
          </a:prstGeom>
        </p:spPr>
        <p:txBody>
          <a:bodyPr wrap="square">
            <a:spAutoFit/>
          </a:bodyPr>
          <a:lstStyle/>
          <a:p>
            <a:pPr marL="514350" indent="-514350">
              <a:buFont typeface="+mj-lt"/>
              <a:buAutoNum type="arabicPeriod"/>
            </a:pPr>
            <a:r>
              <a:rPr lang="ru-RU" sz="2800" dirty="0" smtClean="0"/>
              <a:t>0,8 В </a:t>
            </a:r>
          </a:p>
          <a:p>
            <a:pPr marL="514350" indent="-514350">
              <a:buFont typeface="+mj-lt"/>
              <a:buAutoNum type="arabicPeriod"/>
            </a:pPr>
            <a:r>
              <a:rPr lang="ru-RU" sz="2800" dirty="0" smtClean="0"/>
              <a:t>1,6 В</a:t>
            </a:r>
          </a:p>
          <a:p>
            <a:pPr marL="514350" indent="-514350">
              <a:buFont typeface="+mj-lt"/>
              <a:buAutoNum type="arabicPeriod"/>
            </a:pPr>
            <a:r>
              <a:rPr lang="ru-RU" sz="2800" dirty="0" smtClean="0"/>
              <a:t>2,4 В </a:t>
            </a:r>
          </a:p>
          <a:p>
            <a:pPr marL="514350" indent="-514350">
              <a:buFont typeface="+mj-lt"/>
              <a:buAutoNum type="arabicPeriod"/>
            </a:pPr>
            <a:r>
              <a:rPr lang="ru-RU" sz="2800" dirty="0" smtClean="0"/>
              <a:t>4,8 В 	</a:t>
            </a:r>
          </a:p>
        </p:txBody>
      </p:sp>
      <p:pic>
        <p:nvPicPr>
          <p:cNvPr id="93186" name="Picture 2"/>
          <p:cNvPicPr>
            <a:picLocks noChangeAspect="1" noChangeArrowheads="1"/>
          </p:cNvPicPr>
          <p:nvPr/>
        </p:nvPicPr>
        <p:blipFill>
          <a:blip r:embed="rId2"/>
          <a:srcRect/>
          <a:stretch>
            <a:fillRect/>
          </a:stretch>
        </p:blipFill>
        <p:spPr bwMode="auto">
          <a:xfrm>
            <a:off x="2581275" y="2928934"/>
            <a:ext cx="6562725" cy="2933700"/>
          </a:xfrm>
          <a:prstGeom prst="rect">
            <a:avLst/>
          </a:prstGeom>
          <a:noFill/>
          <a:ln w="9525">
            <a:noFill/>
            <a:miter lim="800000"/>
            <a:headEnd/>
            <a:tailEnd/>
          </a:ln>
          <a:effectLst/>
        </p:spPr>
      </p:pic>
      <p:sp>
        <p:nvSpPr>
          <p:cNvPr id="10" name="Заголовок 1"/>
          <p:cNvSpPr txBox="1">
            <a:spLocks/>
          </p:cNvSpPr>
          <p:nvPr/>
        </p:nvSpPr>
        <p:spPr>
          <a:xfrm>
            <a:off x="642910" y="1643050"/>
            <a:ext cx="8143932" cy="1000132"/>
          </a:xfrm>
          <a:prstGeom prst="rect">
            <a:avLst/>
          </a:prstGeom>
        </p:spPr>
        <p:txBody>
          <a:bodyPr vert="horz" anchor="ctr">
            <a:noAutofit/>
          </a:bodyPr>
          <a:lstStyle/>
          <a:p>
            <a:pPr lvl="0">
              <a:spcBef>
                <a:spcPct val="0"/>
              </a:spcBef>
            </a:pPr>
            <a:r>
              <a:rPr lang="ru-RU" sz="2400" dirty="0" smtClean="0"/>
              <a:t>Какое напряжение покажет идеальный вольтметр, если его подключить параллельно резистору 3 Ом? </a:t>
            </a:r>
            <a:endParaRPr kumimoji="0" lang="ru-RU" sz="2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Текст 3"/>
          <p:cNvSpPr>
            <a:spLocks noGrp="1"/>
          </p:cNvSpPr>
          <p:nvPr>
            <p:ph type="body" sz="half" idx="2"/>
          </p:nvPr>
        </p:nvSpPr>
        <p:spPr>
          <a:xfrm>
            <a:off x="457200" y="357166"/>
            <a:ext cx="8229600" cy="5643602"/>
          </a:xfrm>
        </p:spPr>
        <p:txBody>
          <a:bodyPr>
            <a:normAutofit fontScale="92500" lnSpcReduction="20000"/>
          </a:bodyPr>
          <a:lstStyle/>
          <a:p>
            <a:pPr marL="342900" indent="-342900">
              <a:buFont typeface="Bookman Old Style" pitchFamily="18" charset="0"/>
              <a:buAutoNum type="arabicPeriod"/>
            </a:pPr>
            <a:r>
              <a:rPr lang="ru-RU" b="1" dirty="0" smtClean="0"/>
              <a:t>Берков, А.В. и др. Самое полное издание типовых вариантов реальных заданий ЕГЭ 2010, Физика [Текст]: учебное пособие для выпускников. ср. учеб. заведений   / А.В. Берков, В.А. Грибов. – ООО "Издательство </a:t>
            </a:r>
            <a:r>
              <a:rPr lang="ru-RU" b="1" dirty="0" err="1" smtClean="0"/>
              <a:t>Астрель</a:t>
            </a:r>
            <a:r>
              <a:rPr lang="ru-RU" b="1" dirty="0" smtClean="0"/>
              <a:t>", 2009. – 160 с.</a:t>
            </a:r>
            <a:endParaRPr lang="ru-RU" dirty="0" smtClean="0"/>
          </a:p>
          <a:p>
            <a:pPr marL="342900" indent="-342900">
              <a:buFont typeface="Bookman Old Style" pitchFamily="18" charset="0"/>
              <a:buAutoNum type="arabicPeriod"/>
            </a:pPr>
            <a:r>
              <a:rPr lang="ru-RU" b="1" dirty="0" smtClean="0"/>
              <a:t>Касьянов, В.А. Физика, 11 класс [Текст]: учебник для общеобразовательных школ / В.А. Касьянов. – ООО "Дрофа", 2004. – 116 с.</a:t>
            </a:r>
            <a:endParaRPr lang="ru-RU" dirty="0" smtClean="0"/>
          </a:p>
          <a:p>
            <a:pPr marL="342900" indent="-342900">
              <a:buFont typeface="Bookman Old Style" pitchFamily="18" charset="0"/>
              <a:buAutoNum type="arabicPeriod"/>
            </a:pPr>
            <a:r>
              <a:rPr lang="ru-RU" b="1" dirty="0" err="1" smtClean="0"/>
              <a:t>Мякишев</a:t>
            </a:r>
            <a:r>
              <a:rPr lang="ru-RU" b="1" dirty="0" smtClean="0"/>
              <a:t>, Г.Я. и др. Физика. 11 класс  [Текст]: учебник для общеобразовательных школ   / учебник для общеобразовательных школ Г.Я. </a:t>
            </a:r>
            <a:r>
              <a:rPr lang="ru-RU" b="1" dirty="0" err="1" smtClean="0"/>
              <a:t>Мякишев</a:t>
            </a:r>
            <a:r>
              <a:rPr lang="ru-RU" b="1" dirty="0" smtClean="0"/>
              <a:t>, Б.Б. </a:t>
            </a:r>
            <a:r>
              <a:rPr lang="ru-RU" b="1" dirty="0" err="1" smtClean="0"/>
              <a:t>Буховцев</a:t>
            </a:r>
            <a:r>
              <a:rPr lang="ru-RU" b="1" dirty="0" smtClean="0"/>
              <a:t> . –" Просвещение ", 2009. – 166 с.</a:t>
            </a:r>
            <a:endParaRPr lang="ru-RU" dirty="0" smtClean="0"/>
          </a:p>
          <a:p>
            <a:pPr marL="342900" indent="-342900">
              <a:buFont typeface="Bookman Old Style" pitchFamily="18" charset="0"/>
              <a:buAutoNum type="arabicPeriod"/>
            </a:pPr>
            <a:r>
              <a:rPr lang="ru-RU" b="1" dirty="0" smtClean="0"/>
              <a:t>Открытая физика </a:t>
            </a:r>
            <a:r>
              <a:rPr lang="en-US" b="1" dirty="0" smtClean="0"/>
              <a:t>[</a:t>
            </a:r>
            <a:r>
              <a:rPr lang="ru-RU" b="1" dirty="0" smtClean="0"/>
              <a:t>текст, рисунки</a:t>
            </a:r>
            <a:r>
              <a:rPr lang="en-US" b="1" dirty="0" smtClean="0"/>
              <a:t>]</a:t>
            </a:r>
            <a:r>
              <a:rPr lang="ru-RU" b="1" dirty="0" smtClean="0"/>
              <a:t>/</a:t>
            </a:r>
            <a:r>
              <a:rPr lang="en-US" b="1" dirty="0" smtClean="0"/>
              <a:t> http://www.physics.ru</a:t>
            </a:r>
            <a:endParaRPr lang="ru-RU" b="1" dirty="0" smtClean="0"/>
          </a:p>
          <a:p>
            <a:pPr marL="342900" indent="-342900">
              <a:buFont typeface="Bookman Old Style" pitchFamily="18" charset="0"/>
              <a:buAutoNum type="arabicPeriod"/>
            </a:pPr>
            <a:r>
              <a:rPr lang="ru-RU" b="1" dirty="0" smtClean="0"/>
              <a:t>Подготовка к ЕГЭ </a:t>
            </a:r>
            <a:r>
              <a:rPr lang="ru-RU" u="sng" dirty="0" smtClean="0">
                <a:hlinkClick r:id="rId2"/>
              </a:rPr>
              <a:t>/</a:t>
            </a:r>
            <a:r>
              <a:rPr lang="en-US" u="sng" dirty="0" smtClean="0">
                <a:hlinkClick r:id="rId2"/>
              </a:rPr>
              <a:t>http</a:t>
            </a:r>
            <a:r>
              <a:rPr lang="ru-RU" u="sng" dirty="0" smtClean="0">
                <a:hlinkClick r:id="rId2"/>
              </a:rPr>
              <a:t>://</a:t>
            </a:r>
            <a:r>
              <a:rPr lang="en-US" u="sng" dirty="0" err="1" smtClean="0">
                <a:hlinkClick r:id="rId2"/>
              </a:rPr>
              <a:t>egephizika</a:t>
            </a:r>
            <a:r>
              <a:rPr lang="ru-RU" dirty="0" smtClean="0"/>
              <a:t> </a:t>
            </a:r>
          </a:p>
          <a:p>
            <a:pPr marL="342900" indent="-342900">
              <a:buFont typeface="Bookman Old Style" pitchFamily="18" charset="0"/>
              <a:buAutoNum type="arabicPeriod"/>
            </a:pPr>
            <a:r>
              <a:rPr lang="ru-RU" b="1" dirty="0" smtClean="0"/>
              <a:t>Федеральный институт педагогических измерений. Контрольные измерительные материалы (КИМ) Физика //[Электронный ресурс]// </a:t>
            </a:r>
            <a:r>
              <a:rPr lang="en-US" b="1" u="sng" dirty="0" smtClean="0">
                <a:hlinkClick r:id="rId3"/>
              </a:rPr>
              <a:t>http</a:t>
            </a:r>
            <a:r>
              <a:rPr lang="ru-RU" b="1" u="sng" dirty="0" smtClean="0">
                <a:hlinkClick r:id="rId3"/>
              </a:rPr>
              <a:t>://</a:t>
            </a:r>
            <a:r>
              <a:rPr lang="en-US" b="1" u="sng" dirty="0" err="1" smtClean="0">
                <a:hlinkClick r:id="rId3"/>
              </a:rPr>
              <a:t>fipi</a:t>
            </a:r>
            <a:r>
              <a:rPr lang="ru-RU" b="1" u="sng" dirty="0" smtClean="0">
                <a:hlinkClick r:id="rId3"/>
              </a:rPr>
              <a:t>.</a:t>
            </a:r>
            <a:r>
              <a:rPr lang="en-US" b="1" u="sng" dirty="0" err="1" smtClean="0">
                <a:hlinkClick r:id="rId3"/>
              </a:rPr>
              <a:t>ru</a:t>
            </a:r>
            <a:r>
              <a:rPr lang="ru-RU" b="1" u="sng" dirty="0" smtClean="0">
                <a:hlinkClick r:id="rId3"/>
              </a:rPr>
              <a:t>/</a:t>
            </a:r>
            <a:r>
              <a:rPr lang="en-US" b="1" u="sng" dirty="0" smtClean="0">
                <a:hlinkClick r:id="rId3"/>
              </a:rPr>
              <a:t>view</a:t>
            </a:r>
            <a:r>
              <a:rPr lang="ru-RU" b="1" u="sng" dirty="0" smtClean="0">
                <a:hlinkClick r:id="rId3"/>
              </a:rPr>
              <a:t>/</a:t>
            </a:r>
            <a:r>
              <a:rPr lang="en-US" b="1" u="sng" dirty="0" smtClean="0">
                <a:hlinkClick r:id="rId3"/>
              </a:rPr>
              <a:t>sections</a:t>
            </a:r>
            <a:r>
              <a:rPr lang="ru-RU" b="1" u="sng" dirty="0" smtClean="0">
                <a:hlinkClick r:id="rId3"/>
              </a:rPr>
              <a:t>/92/</a:t>
            </a:r>
            <a:r>
              <a:rPr lang="en-US" b="1" u="sng" dirty="0" smtClean="0">
                <a:hlinkClick r:id="rId3"/>
              </a:rPr>
              <a:t>docs</a:t>
            </a:r>
            <a:r>
              <a:rPr lang="ru-RU" b="1" u="sng" dirty="0" smtClean="0">
                <a:hlinkClick r:id="rId3"/>
              </a:rPr>
              <a:t>/</a:t>
            </a:r>
            <a:r>
              <a:rPr lang="ru-RU" b="1" dirty="0" smtClean="0"/>
              <a:t> </a:t>
            </a:r>
            <a:endParaRPr lang="en-US" b="1" dirty="0" smtClean="0"/>
          </a:p>
          <a:p>
            <a:pPr marL="342900" indent="-342900">
              <a:buFont typeface="Bookman Old Style" pitchFamily="18" charset="0"/>
              <a:buAutoNum type="arabicPeriod"/>
            </a:pPr>
            <a:r>
              <a:rPr lang="ru-RU" b="1" dirty="0" smtClean="0"/>
              <a:t>Электрическое сопротивление</a:t>
            </a:r>
            <a:r>
              <a:rPr lang="en-US" b="1" dirty="0" smtClean="0"/>
              <a:t>, </a:t>
            </a:r>
            <a:r>
              <a:rPr lang="ru-RU" b="1" dirty="0" smtClean="0"/>
              <a:t>Материал из </a:t>
            </a:r>
            <a:r>
              <a:rPr lang="ru-RU" b="1" dirty="0" err="1" smtClean="0"/>
              <a:t>Википедии</a:t>
            </a:r>
            <a:r>
              <a:rPr lang="ru-RU" b="1" dirty="0" smtClean="0"/>
              <a:t> — свободной энциклопедии</a:t>
            </a:r>
            <a:r>
              <a:rPr lang="en-US" b="1" dirty="0" smtClean="0"/>
              <a:t> /http://ru.wikipedia.org/wiki/%D0%AD%D0%BB%D0%B5%D0%BA%D1%82%D1%80%D0%B8%D1%87%D0%B5%D1%81%D0%BA%D0%BE%D0%B5_%D1%81%D0%BE%D0%BF%D1%80%D0%BE%D1%82%D0%B8%D0%B2%D0%BB%D0%B5%D0%BD%D0%B8%D0%B5</a:t>
            </a:r>
            <a:endParaRPr lang="ru-RU" b="1" dirty="0" smtClean="0"/>
          </a:p>
          <a:p>
            <a:pPr marL="342900" indent="-342900">
              <a:buFont typeface="Bookman Old Style" pitchFamily="18" charset="0"/>
              <a:buAutoNum type="arabicPeriod"/>
            </a:pPr>
            <a:r>
              <a:rPr lang="ru-RU" b="1" dirty="0" smtClean="0"/>
              <a:t>Электрический ток. </a:t>
            </a:r>
            <a:r>
              <a:rPr lang="ru-RU" b="1" i="1" dirty="0" smtClean="0"/>
              <a:t>Электричество в доме и на даче</a:t>
            </a:r>
            <a:r>
              <a:rPr lang="ru-RU" dirty="0" smtClean="0"/>
              <a:t>   / </a:t>
            </a:r>
            <a:r>
              <a:rPr lang="en-US" dirty="0" smtClean="0">
                <a:hlinkClick r:id="rId4"/>
              </a:rPr>
              <a:t>http://www.mukhin.ru/stroysovet/electro/001.html</a:t>
            </a:r>
            <a:endParaRPr lang="ru-RU" dirty="0" smtClean="0"/>
          </a:p>
          <a:p>
            <a:pPr marL="342900" indent="-342900">
              <a:buFont typeface="Bookman Old Style" pitchFamily="18" charset="0"/>
              <a:buAutoNum type="arabicPeriod"/>
            </a:pPr>
            <a:r>
              <a:rPr lang="ru-RU" dirty="0" smtClean="0"/>
              <a:t>Физика. Персональный сайт Лукиновой Е.Н. Таблицы / </a:t>
            </a:r>
            <a:r>
              <a:rPr lang="en-US" dirty="0" smtClean="0">
                <a:hlinkClick r:id="rId5"/>
              </a:rPr>
              <a:t>http://fizluk.lunatic.kz/index.php?option=com_content&amp;view=article&amp;id=27&amp;Itemid=30&amp;lang=ru</a:t>
            </a:r>
            <a:endParaRPr lang="ru-RU" dirty="0" smtClean="0"/>
          </a:p>
          <a:p>
            <a:pPr marL="342900" indent="-342900">
              <a:buFont typeface="Bookman Old Style" pitchFamily="18" charset="0"/>
              <a:buAutoNum type="arabicPeriod"/>
            </a:pPr>
            <a:r>
              <a:rPr lang="ru-RU" dirty="0" smtClean="0"/>
              <a:t>Мир ума, Развитие способностей человека. / </a:t>
            </a:r>
            <a:r>
              <a:rPr lang="ru-RU" dirty="0" smtClean="0">
                <a:hlinkClick r:id="rId6" tooltip="Просмотреть все записи в рубрике «Видео»"/>
              </a:rPr>
              <a:t>Видео</a:t>
            </a:r>
            <a:r>
              <a:rPr lang="ru-RU" dirty="0" smtClean="0"/>
              <a:t>, </a:t>
            </a:r>
            <a:r>
              <a:rPr lang="ru-RU" dirty="0" smtClean="0">
                <a:hlinkClick r:id="rId7" tooltip="Просмотреть все записи в рубрике «Физика»"/>
              </a:rPr>
              <a:t>Физика</a:t>
            </a:r>
            <a:r>
              <a:rPr lang="ru-RU" dirty="0" smtClean="0"/>
              <a:t>   </a:t>
            </a:r>
            <a:r>
              <a:rPr lang="ru-RU" b="1" dirty="0" smtClean="0">
                <a:hlinkClick r:id="rId8" tooltip="Постоянная ссылка на &quot;Электрический ток в различных средах&quot;"/>
              </a:rPr>
              <a:t>Электрический ток в различных средах</a:t>
            </a:r>
            <a:r>
              <a:rPr lang="ru-RU" b="1" dirty="0" smtClean="0"/>
              <a:t> / </a:t>
            </a:r>
            <a:r>
              <a:rPr lang="en-US" b="1" dirty="0" smtClean="0"/>
              <a:t>http://www.miruma.ru/elektricheskiy-tok-v-razlichnyih-sredah/</a:t>
            </a:r>
            <a:endParaRPr lang="ru-RU" dirty="0" smtClean="0"/>
          </a:p>
        </p:txBody>
      </p:sp>
      <p:sp>
        <p:nvSpPr>
          <p:cNvPr id="63490" name="Заголовок 1"/>
          <p:cNvSpPr>
            <a:spLocks noGrp="1"/>
          </p:cNvSpPr>
          <p:nvPr>
            <p:ph type="title"/>
          </p:nvPr>
        </p:nvSpPr>
        <p:spPr>
          <a:xfrm>
            <a:off x="571472" y="6000768"/>
            <a:ext cx="8229600" cy="571504"/>
          </a:xfrm>
        </p:spPr>
        <p:txBody>
          <a:bodyPr/>
          <a:lstStyle/>
          <a:p>
            <a:pPr eaLnBrk="1" hangingPunct="1"/>
            <a:r>
              <a:rPr lang="ru-RU" dirty="0" smtClean="0">
                <a:solidFill>
                  <a:schemeClr val="tx1"/>
                </a:solidFill>
              </a:rPr>
              <a:t>Используемая литература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6031054" cy="990600"/>
          </a:xfrm>
        </p:spPr>
        <p:txBody>
          <a:bodyPr/>
          <a:lstStyle/>
          <a:p>
            <a:r>
              <a:rPr lang="ru-RU" dirty="0" smtClean="0"/>
              <a:t>Электродвижущая сила</a:t>
            </a:r>
            <a:endParaRPr lang="ru-RU" dirty="0"/>
          </a:p>
        </p:txBody>
      </p:sp>
      <p:sp>
        <p:nvSpPr>
          <p:cNvPr id="3" name="Содержимое 2"/>
          <p:cNvSpPr>
            <a:spLocks noGrp="1"/>
          </p:cNvSpPr>
          <p:nvPr>
            <p:ph sz="quarter" idx="1"/>
          </p:nvPr>
        </p:nvSpPr>
        <p:spPr>
          <a:xfrm>
            <a:off x="0" y="1500174"/>
            <a:ext cx="6500826" cy="5214974"/>
          </a:xfrm>
        </p:spPr>
        <p:txBody>
          <a:bodyPr>
            <a:normAutofit fontScale="70000" lnSpcReduction="20000"/>
          </a:bodyPr>
          <a:lstStyle/>
          <a:p>
            <a:r>
              <a:rPr lang="ru-RU" dirty="0" smtClean="0"/>
              <a:t>Для существования постоянного тока необходимо наличие в электрической цепи устройства, способного создавать и поддерживать разности потенциалов на участках цепи за счет работы сил </a:t>
            </a:r>
            <a:r>
              <a:rPr lang="ru-RU" dirty="0" err="1" smtClean="0"/>
              <a:t>неэлектростатического</a:t>
            </a:r>
            <a:r>
              <a:rPr lang="ru-RU" dirty="0" smtClean="0"/>
              <a:t> происхождения. Такие устройства называются </a:t>
            </a:r>
            <a:r>
              <a:rPr lang="ru-RU" b="1" dirty="0" smtClean="0">
                <a:solidFill>
                  <a:srgbClr val="FF0000"/>
                </a:solidFill>
              </a:rPr>
              <a:t>источниками постоянного тока</a:t>
            </a:r>
            <a:r>
              <a:rPr lang="ru-RU" dirty="0" smtClean="0"/>
              <a:t>.</a:t>
            </a:r>
          </a:p>
          <a:p>
            <a:r>
              <a:rPr lang="ru-RU" dirty="0" smtClean="0"/>
              <a:t>Силы </a:t>
            </a:r>
            <a:r>
              <a:rPr lang="ru-RU" dirty="0" err="1" smtClean="0"/>
              <a:t>неэлектростатического</a:t>
            </a:r>
            <a:r>
              <a:rPr lang="ru-RU" dirty="0" smtClean="0"/>
              <a:t> происхождения, действующие на свободные носители заряда со стороны источников тока, называются </a:t>
            </a:r>
            <a:r>
              <a:rPr lang="ru-RU" b="1" dirty="0" smtClean="0">
                <a:solidFill>
                  <a:srgbClr val="FF0000"/>
                </a:solidFill>
              </a:rPr>
              <a:t>сторонними силами</a:t>
            </a:r>
            <a:r>
              <a:rPr lang="ru-RU" dirty="0" smtClean="0"/>
              <a:t>.</a:t>
            </a:r>
          </a:p>
          <a:p>
            <a:r>
              <a:rPr lang="ru-RU" dirty="0" smtClean="0"/>
              <a:t>Физическая величина, равная отношению работы </a:t>
            </a:r>
            <a:r>
              <a:rPr lang="ru-RU" dirty="0" err="1" smtClean="0"/>
              <a:t>A</a:t>
            </a:r>
            <a:r>
              <a:rPr lang="ru-RU" baseline="-25000" dirty="0" err="1" smtClean="0"/>
              <a:t>ст</a:t>
            </a:r>
            <a:r>
              <a:rPr lang="ru-RU" dirty="0" smtClean="0"/>
              <a:t> сторонних сил при перемещении заряда </a:t>
            </a:r>
            <a:r>
              <a:rPr lang="ru-RU" dirty="0" err="1" smtClean="0"/>
              <a:t>q</a:t>
            </a:r>
            <a:r>
              <a:rPr lang="ru-RU" dirty="0" smtClean="0"/>
              <a:t> от отрицательного полюса источника тока к положительному к величине этого заряда, называется </a:t>
            </a:r>
            <a:r>
              <a:rPr lang="ru-RU" b="1" dirty="0" smtClean="0">
                <a:solidFill>
                  <a:srgbClr val="FF0000"/>
                </a:solidFill>
              </a:rPr>
              <a:t>электродвижущей силой источника </a:t>
            </a:r>
            <a:r>
              <a:rPr lang="ru-RU" dirty="0" smtClean="0"/>
              <a:t>(</a:t>
            </a:r>
            <a:r>
              <a:rPr lang="ru-RU" b="1" i="1" dirty="0" smtClean="0">
                <a:solidFill>
                  <a:srgbClr val="FF0000"/>
                </a:solidFill>
              </a:rPr>
              <a:t>ЭДС</a:t>
            </a:r>
            <a:r>
              <a:rPr lang="ru-RU" dirty="0" smtClean="0"/>
              <a:t>):</a:t>
            </a:r>
          </a:p>
          <a:p>
            <a:r>
              <a:rPr lang="ru-RU" dirty="0" smtClean="0"/>
              <a:t>Электродвижущая сила, как и разность потенциалов, измеряется в </a:t>
            </a:r>
            <a:r>
              <a:rPr lang="ru-RU" b="1" dirty="0" smtClean="0">
                <a:solidFill>
                  <a:srgbClr val="FF0000"/>
                </a:solidFill>
              </a:rPr>
              <a:t>вольтах</a:t>
            </a:r>
            <a:r>
              <a:rPr lang="ru-RU" dirty="0" smtClean="0"/>
              <a:t> (</a:t>
            </a:r>
            <a:r>
              <a:rPr lang="ru-RU" b="1" i="1" dirty="0" smtClean="0">
                <a:solidFill>
                  <a:srgbClr val="FF0000"/>
                </a:solidFill>
              </a:rPr>
              <a:t>В</a:t>
            </a:r>
            <a:r>
              <a:rPr lang="ru-RU" dirty="0" smtClean="0"/>
              <a:t>). </a:t>
            </a:r>
            <a:br>
              <a:rPr lang="ru-RU" dirty="0" smtClean="0"/>
            </a:br>
            <a:endParaRPr lang="ru-RU" dirty="0"/>
          </a:p>
        </p:txBody>
      </p:sp>
      <p:pic>
        <p:nvPicPr>
          <p:cNvPr id="90114" name="Picture 2" descr="http://www.physics.ru/courses/op25part2/content/javagifs/63230164559433-5.gif"/>
          <p:cNvPicPr>
            <a:picLocks noChangeAspect="1" noChangeArrowheads="1"/>
          </p:cNvPicPr>
          <p:nvPr/>
        </p:nvPicPr>
        <p:blipFill>
          <a:blip r:embed="rId2"/>
          <a:srcRect/>
          <a:stretch>
            <a:fillRect/>
          </a:stretch>
        </p:blipFill>
        <p:spPr bwMode="auto">
          <a:xfrm>
            <a:off x="7000892" y="214289"/>
            <a:ext cx="1909769" cy="908533"/>
          </a:xfrm>
          <a:prstGeom prst="rect">
            <a:avLst/>
          </a:prstGeom>
          <a:noFill/>
          <a:effectLst>
            <a:glow rad="139700">
              <a:schemeClr val="accent2">
                <a:satMod val="175000"/>
                <a:alpha val="40000"/>
              </a:schemeClr>
            </a:glow>
          </a:effectLst>
        </p:spPr>
      </p:pic>
      <p:pic>
        <p:nvPicPr>
          <p:cNvPr id="90116" name="Picture 4" descr="http://chemistry.ru/course/content/models/screensh/halvanic.jpg"/>
          <p:cNvPicPr>
            <a:picLocks noChangeAspect="1" noChangeArrowheads="1"/>
          </p:cNvPicPr>
          <p:nvPr/>
        </p:nvPicPr>
        <p:blipFill>
          <a:blip r:embed="rId3"/>
          <a:srcRect/>
          <a:stretch>
            <a:fillRect/>
          </a:stretch>
        </p:blipFill>
        <p:spPr bwMode="auto">
          <a:xfrm>
            <a:off x="6498996" y="4786322"/>
            <a:ext cx="2645003" cy="2071678"/>
          </a:xfrm>
          <a:prstGeom prst="rect">
            <a:avLst/>
          </a:prstGeom>
          <a:noFill/>
        </p:spPr>
      </p:pic>
      <p:pic>
        <p:nvPicPr>
          <p:cNvPr id="90120" name="Picture 8" descr="http://www.orion-hit.ru/netcat_files/491/232/h_e8525c7fd2af73d3874f25d0e2bc5074"/>
          <p:cNvPicPr>
            <a:picLocks noChangeAspect="1" noChangeArrowheads="1"/>
          </p:cNvPicPr>
          <p:nvPr/>
        </p:nvPicPr>
        <p:blipFill>
          <a:blip r:embed="rId4"/>
          <a:srcRect/>
          <a:stretch>
            <a:fillRect/>
          </a:stretch>
        </p:blipFill>
        <p:spPr bwMode="auto">
          <a:xfrm>
            <a:off x="6585876" y="3357562"/>
            <a:ext cx="2558124" cy="1428739"/>
          </a:xfrm>
          <a:prstGeom prst="rect">
            <a:avLst/>
          </a:prstGeom>
          <a:noFill/>
        </p:spPr>
      </p:pic>
      <p:pic>
        <p:nvPicPr>
          <p:cNvPr id="90122" name="Picture 10" descr="http://mobipower.ru/editor/uploads/images/2009-05-13-01.jpg"/>
          <p:cNvPicPr>
            <a:picLocks noChangeAspect="1" noChangeArrowheads="1"/>
          </p:cNvPicPr>
          <p:nvPr/>
        </p:nvPicPr>
        <p:blipFill>
          <a:blip r:embed="rId5"/>
          <a:srcRect/>
          <a:stretch>
            <a:fillRect/>
          </a:stretch>
        </p:blipFill>
        <p:spPr bwMode="auto">
          <a:xfrm>
            <a:off x="6528604" y="1500174"/>
            <a:ext cx="2615396" cy="18621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0114"/>
                                        </p:tgtEl>
                                        <p:attrNameLst>
                                          <p:attrName>style.visibility</p:attrName>
                                        </p:attrNameLst>
                                      </p:cBhvr>
                                      <p:to>
                                        <p:strVal val="visible"/>
                                      </p:to>
                                    </p:set>
                                    <p:anim calcmode="lin" valueType="num">
                                      <p:cBhvr additive="base">
                                        <p:cTn id="31" dur="500" fill="hold"/>
                                        <p:tgtEl>
                                          <p:spTgt spid="90114"/>
                                        </p:tgtEl>
                                        <p:attrNameLst>
                                          <p:attrName>ppt_x</p:attrName>
                                        </p:attrNameLst>
                                      </p:cBhvr>
                                      <p:tavLst>
                                        <p:tav tm="0">
                                          <p:val>
                                            <p:strVal val="#ppt_x"/>
                                          </p:val>
                                        </p:tav>
                                        <p:tav tm="100000">
                                          <p:val>
                                            <p:strVal val="#ppt_x"/>
                                          </p:val>
                                        </p:tav>
                                      </p:tavLst>
                                    </p:anim>
                                    <p:anim calcmode="lin" valueType="num">
                                      <p:cBhvr additive="base">
                                        <p:cTn id="32"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Закон Ома для полной электрической цепи</a:t>
            </a:r>
            <a:endParaRPr lang="ru-RU" dirty="0"/>
          </a:p>
        </p:txBody>
      </p:sp>
      <p:sp>
        <p:nvSpPr>
          <p:cNvPr id="3" name="Содержимое 2"/>
          <p:cNvSpPr>
            <a:spLocks noGrp="1"/>
          </p:cNvSpPr>
          <p:nvPr>
            <p:ph sz="quarter" idx="1"/>
          </p:nvPr>
        </p:nvSpPr>
        <p:spPr>
          <a:xfrm>
            <a:off x="0" y="1571612"/>
            <a:ext cx="5929322" cy="5286388"/>
          </a:xfrm>
        </p:spPr>
        <p:txBody>
          <a:bodyPr>
            <a:normAutofit fontScale="85000" lnSpcReduction="10000"/>
          </a:bodyPr>
          <a:lstStyle/>
          <a:p>
            <a:r>
              <a:rPr lang="ru-RU" b="1" dirty="0" smtClean="0">
                <a:solidFill>
                  <a:srgbClr val="FF0000"/>
                </a:solidFill>
              </a:rPr>
              <a:t>Обобщенный закон Ома (</a:t>
            </a:r>
            <a:r>
              <a:rPr lang="ru-RU" dirty="0" smtClean="0"/>
              <a:t>Закон Ома для участка цепи, содержащего ЭДС): </a:t>
            </a:r>
            <a:r>
              <a:rPr lang="ru-RU" b="1" dirty="0" smtClean="0"/>
              <a:t>сила тока в полной цепи равна электродвижущей силе источника, деленной на сумму сопротивлений однородного и неоднородного участков цепи</a:t>
            </a:r>
          </a:p>
          <a:p>
            <a:r>
              <a:rPr lang="es-ES" b="1" i="1" dirty="0" smtClean="0">
                <a:solidFill>
                  <a:srgbClr val="FF0000"/>
                </a:solidFill>
              </a:rPr>
              <a:t>IR = U</a:t>
            </a:r>
            <a:r>
              <a:rPr lang="es-ES" b="1" i="1" baseline="-25000" dirty="0" smtClean="0">
                <a:solidFill>
                  <a:srgbClr val="FF0000"/>
                </a:solidFill>
              </a:rPr>
              <a:t>12</a:t>
            </a:r>
            <a:r>
              <a:rPr lang="es-ES" b="1" i="1" dirty="0" smtClean="0">
                <a:solidFill>
                  <a:srgbClr val="FF0000"/>
                </a:solidFill>
              </a:rPr>
              <a:t> = φ</a:t>
            </a:r>
            <a:r>
              <a:rPr lang="es-ES" b="1" i="1" baseline="-25000" dirty="0" smtClean="0">
                <a:solidFill>
                  <a:srgbClr val="FF0000"/>
                </a:solidFill>
              </a:rPr>
              <a:t>1</a:t>
            </a:r>
            <a:r>
              <a:rPr lang="es-ES" b="1" i="1" dirty="0" smtClean="0">
                <a:solidFill>
                  <a:srgbClr val="FF0000"/>
                </a:solidFill>
              </a:rPr>
              <a:t> – φ</a:t>
            </a:r>
            <a:r>
              <a:rPr lang="es-ES" b="1" i="1" baseline="-25000" dirty="0" smtClean="0">
                <a:solidFill>
                  <a:srgbClr val="FF0000"/>
                </a:solidFill>
              </a:rPr>
              <a:t>2</a:t>
            </a:r>
            <a:r>
              <a:rPr lang="es-ES" b="1" i="1" dirty="0" smtClean="0">
                <a:solidFill>
                  <a:srgbClr val="FF0000"/>
                </a:solidFill>
              </a:rPr>
              <a:t> +  = Δφ</a:t>
            </a:r>
            <a:r>
              <a:rPr lang="es-ES" b="1" i="1" baseline="-25000" dirty="0" smtClean="0">
                <a:solidFill>
                  <a:srgbClr val="FF0000"/>
                </a:solidFill>
              </a:rPr>
              <a:t>12</a:t>
            </a:r>
            <a:r>
              <a:rPr lang="es-ES" b="1" i="1" dirty="0" smtClean="0">
                <a:solidFill>
                  <a:srgbClr val="FF0000"/>
                </a:solidFill>
              </a:rPr>
              <a:t> +</a:t>
            </a:r>
            <a:r>
              <a:rPr lang="ru-RU" b="1" i="1" dirty="0" smtClean="0">
                <a:solidFill>
                  <a:srgbClr val="FF0000"/>
                </a:solidFill>
              </a:rPr>
              <a:t> </a:t>
            </a:r>
            <a:r>
              <a:rPr lang="el-GR" b="1" i="1" dirty="0" smtClean="0">
                <a:solidFill>
                  <a:srgbClr val="FF0000"/>
                </a:solidFill>
                <a:latin typeface="Georgia"/>
              </a:rPr>
              <a:t>ε</a:t>
            </a:r>
            <a:r>
              <a:rPr lang="es-ES" dirty="0" smtClean="0"/>
              <a:t> </a:t>
            </a:r>
            <a:endParaRPr lang="ru-RU" dirty="0" smtClean="0"/>
          </a:p>
          <a:p>
            <a:r>
              <a:rPr lang="ru-RU" b="1" dirty="0" smtClean="0">
                <a:solidFill>
                  <a:srgbClr val="FF0000"/>
                </a:solidFill>
              </a:rPr>
              <a:t>Ток короткого замыкания:</a:t>
            </a:r>
          </a:p>
          <a:p>
            <a:r>
              <a:rPr lang="ru-RU" b="1" dirty="0" smtClean="0">
                <a:solidFill>
                  <a:srgbClr val="FF0000"/>
                </a:solidFill>
              </a:rPr>
              <a:t>Сила тока короткого замыкания </a:t>
            </a:r>
            <a:r>
              <a:rPr lang="ru-RU" dirty="0" smtClean="0"/>
              <a:t>– </a:t>
            </a:r>
            <a:r>
              <a:rPr lang="ru-RU" b="1" dirty="0" smtClean="0"/>
              <a:t>максимальная</a:t>
            </a:r>
            <a:r>
              <a:rPr lang="ru-RU" dirty="0" smtClean="0"/>
              <a:t> сила тока, которую можно получить от данного источника с электродвижущей силой и внутренним сопротивлением </a:t>
            </a:r>
            <a:r>
              <a:rPr lang="ru-RU" dirty="0" err="1" smtClean="0"/>
              <a:t>r</a:t>
            </a:r>
            <a:r>
              <a:rPr lang="ru-RU" dirty="0" smtClean="0"/>
              <a:t>.</a:t>
            </a:r>
            <a:endParaRPr lang="ru-RU" dirty="0"/>
          </a:p>
        </p:txBody>
      </p:sp>
      <p:pic>
        <p:nvPicPr>
          <p:cNvPr id="66562" name="Picture 2" descr="C:\Program Files\Physicon\Open Physics 2.5 part 2\content\chapter1\section\paragraph8\images\1-8-2.gif"/>
          <p:cNvPicPr>
            <a:picLocks noChangeAspect="1" noChangeArrowheads="1"/>
          </p:cNvPicPr>
          <p:nvPr/>
        </p:nvPicPr>
        <p:blipFill>
          <a:blip r:embed="rId2"/>
          <a:srcRect/>
          <a:stretch>
            <a:fillRect/>
          </a:stretch>
        </p:blipFill>
        <p:spPr bwMode="auto">
          <a:xfrm>
            <a:off x="5500694" y="1500174"/>
            <a:ext cx="3643306" cy="1884040"/>
          </a:xfrm>
          <a:prstGeom prst="rect">
            <a:avLst/>
          </a:prstGeom>
          <a:noFill/>
        </p:spPr>
      </p:pic>
      <p:pic>
        <p:nvPicPr>
          <p:cNvPr id="66564" name="Picture 4" descr="C:\Program Files\Physicon\Open Physics 2.5 part 2\content\javagifs\63166759387973-7.gif"/>
          <p:cNvPicPr>
            <a:picLocks noChangeAspect="1" noChangeArrowheads="1"/>
          </p:cNvPicPr>
          <p:nvPr/>
        </p:nvPicPr>
        <p:blipFill>
          <a:blip r:embed="rId3"/>
          <a:srcRect/>
          <a:stretch>
            <a:fillRect/>
          </a:stretch>
        </p:blipFill>
        <p:spPr bwMode="auto">
          <a:xfrm>
            <a:off x="6858016" y="214290"/>
            <a:ext cx="1652595" cy="1083672"/>
          </a:xfrm>
          <a:prstGeom prst="rect">
            <a:avLst/>
          </a:prstGeom>
          <a:noFill/>
          <a:effectLst>
            <a:glow rad="228600">
              <a:schemeClr val="accent2">
                <a:satMod val="175000"/>
                <a:alpha val="40000"/>
              </a:schemeClr>
            </a:glow>
          </a:effectLst>
        </p:spPr>
      </p:pic>
      <p:pic>
        <p:nvPicPr>
          <p:cNvPr id="66565" name="Picture 5"/>
          <p:cNvPicPr>
            <a:picLocks noChangeAspect="1" noChangeArrowheads="1"/>
          </p:cNvPicPr>
          <p:nvPr/>
        </p:nvPicPr>
        <p:blipFill>
          <a:blip r:embed="rId4"/>
          <a:srcRect/>
          <a:stretch>
            <a:fillRect/>
          </a:stretch>
        </p:blipFill>
        <p:spPr bwMode="auto">
          <a:xfrm>
            <a:off x="5929322" y="3429000"/>
            <a:ext cx="3057539" cy="3195266"/>
          </a:xfrm>
          <a:prstGeom prst="rect">
            <a:avLst/>
          </a:prstGeom>
          <a:noFill/>
          <a:ln w="9525">
            <a:noFill/>
            <a:miter lim="800000"/>
            <a:headEnd/>
            <a:tailEnd/>
          </a:ln>
          <a:effectLst/>
        </p:spPr>
      </p:pic>
      <p:pic>
        <p:nvPicPr>
          <p:cNvPr id="66567" name="Picture 7" descr="C:\Program Files\Physicon\Open Physics 2.5 part 2\content\javagifs\63166759388004-8.gif"/>
          <p:cNvPicPr>
            <a:picLocks noChangeAspect="1" noChangeArrowheads="1"/>
          </p:cNvPicPr>
          <p:nvPr/>
        </p:nvPicPr>
        <p:blipFill>
          <a:blip r:embed="rId5"/>
          <a:srcRect/>
          <a:stretch>
            <a:fillRect/>
          </a:stretch>
        </p:blipFill>
        <p:spPr bwMode="auto">
          <a:xfrm>
            <a:off x="4714876" y="4214818"/>
            <a:ext cx="1071570" cy="874753"/>
          </a:xfrm>
          <a:prstGeom prst="rect">
            <a:avLst/>
          </a:prstGeom>
          <a:noFill/>
          <a:effectLst>
            <a:glow rad="228600">
              <a:schemeClr val="accent2">
                <a:satMod val="175000"/>
                <a:alpha val="40000"/>
              </a:schemeClr>
            </a:glow>
          </a:effectLst>
        </p:spPr>
      </p:pic>
      <p:pic>
        <p:nvPicPr>
          <p:cNvPr id="66569" name="Picture 9" descr="http://uchipro.ru/source/PhysicsA711/!Image/fiz038.jpg"/>
          <p:cNvPicPr>
            <a:picLocks noChangeAspect="1" noChangeArrowheads="1"/>
          </p:cNvPicPr>
          <p:nvPr/>
        </p:nvPicPr>
        <p:blipFill>
          <a:blip r:embed="rId6"/>
          <a:srcRect/>
          <a:stretch>
            <a:fillRect/>
          </a:stretch>
        </p:blipFill>
        <p:spPr bwMode="auto">
          <a:xfrm>
            <a:off x="500034" y="1678745"/>
            <a:ext cx="8286808" cy="5179255"/>
          </a:xfrm>
          <a:prstGeom prst="rect">
            <a:avLst/>
          </a:prstGeom>
          <a:noFill/>
        </p:spPr>
      </p:pic>
      <p:pic>
        <p:nvPicPr>
          <p:cNvPr id="66570" name="Picture 10"/>
          <p:cNvPicPr>
            <a:picLocks noChangeAspect="1" noChangeArrowheads="1"/>
          </p:cNvPicPr>
          <p:nvPr/>
        </p:nvPicPr>
        <p:blipFill>
          <a:blip r:embed="rId7"/>
          <a:srcRect/>
          <a:stretch>
            <a:fillRect/>
          </a:stretch>
        </p:blipFill>
        <p:spPr bwMode="auto">
          <a:xfrm>
            <a:off x="0" y="0"/>
            <a:ext cx="885828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564"/>
                                        </p:tgtEl>
                                        <p:attrNameLst>
                                          <p:attrName>style.visibility</p:attrName>
                                        </p:attrNameLst>
                                      </p:cBhvr>
                                      <p:to>
                                        <p:strVal val="visible"/>
                                      </p:to>
                                    </p:set>
                                    <p:anim calcmode="lin" valueType="num">
                                      <p:cBhvr additive="base">
                                        <p:cTn id="13" dur="500" fill="hold"/>
                                        <p:tgtEl>
                                          <p:spTgt spid="66564"/>
                                        </p:tgtEl>
                                        <p:attrNameLst>
                                          <p:attrName>ppt_x</p:attrName>
                                        </p:attrNameLst>
                                      </p:cBhvr>
                                      <p:tavLst>
                                        <p:tav tm="0">
                                          <p:val>
                                            <p:strVal val="#ppt_x"/>
                                          </p:val>
                                        </p:tav>
                                        <p:tav tm="100000">
                                          <p:val>
                                            <p:strVal val="#ppt_x"/>
                                          </p:val>
                                        </p:tav>
                                      </p:tavLst>
                                    </p:anim>
                                    <p:anim calcmode="lin" valueType="num">
                                      <p:cBhvr additive="base">
                                        <p:cTn id="14" dur="500" fill="hold"/>
                                        <p:tgtEl>
                                          <p:spTgt spid="665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6567"/>
                                        </p:tgtEl>
                                        <p:attrNameLst>
                                          <p:attrName>style.visibility</p:attrName>
                                        </p:attrNameLst>
                                      </p:cBhvr>
                                      <p:to>
                                        <p:strVal val="visible"/>
                                      </p:to>
                                    </p:set>
                                    <p:anim calcmode="lin" valueType="num">
                                      <p:cBhvr additive="base">
                                        <p:cTn id="37" dur="500" fill="hold"/>
                                        <p:tgtEl>
                                          <p:spTgt spid="66567"/>
                                        </p:tgtEl>
                                        <p:attrNameLst>
                                          <p:attrName>ppt_x</p:attrName>
                                        </p:attrNameLst>
                                      </p:cBhvr>
                                      <p:tavLst>
                                        <p:tav tm="0">
                                          <p:val>
                                            <p:strVal val="#ppt_x"/>
                                          </p:val>
                                        </p:tav>
                                        <p:tav tm="100000">
                                          <p:val>
                                            <p:strVal val="#ppt_x"/>
                                          </p:val>
                                        </p:tav>
                                      </p:tavLst>
                                    </p:anim>
                                    <p:anim calcmode="lin" valueType="num">
                                      <p:cBhvr additive="base">
                                        <p:cTn id="38" dur="500" fill="hold"/>
                                        <p:tgtEl>
                                          <p:spTgt spid="6656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6569"/>
                                        </p:tgtEl>
                                        <p:attrNameLst>
                                          <p:attrName>style.visibility</p:attrName>
                                        </p:attrNameLst>
                                      </p:cBhvr>
                                      <p:to>
                                        <p:strVal val="visible"/>
                                      </p:to>
                                    </p:set>
                                    <p:anim calcmode="lin" valueType="num">
                                      <p:cBhvr additive="base">
                                        <p:cTn id="43" dur="500" fill="hold"/>
                                        <p:tgtEl>
                                          <p:spTgt spid="66569"/>
                                        </p:tgtEl>
                                        <p:attrNameLst>
                                          <p:attrName>ppt_x</p:attrName>
                                        </p:attrNameLst>
                                      </p:cBhvr>
                                      <p:tavLst>
                                        <p:tav tm="0">
                                          <p:val>
                                            <p:strVal val="#ppt_x"/>
                                          </p:val>
                                        </p:tav>
                                        <p:tav tm="100000">
                                          <p:val>
                                            <p:strVal val="#ppt_x"/>
                                          </p:val>
                                        </p:tav>
                                      </p:tavLst>
                                    </p:anim>
                                    <p:anim calcmode="lin" valueType="num">
                                      <p:cBhvr additive="base">
                                        <p:cTn id="44" dur="500" fill="hold"/>
                                        <p:tgtEl>
                                          <p:spTgt spid="6656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6570"/>
                                        </p:tgtEl>
                                        <p:attrNameLst>
                                          <p:attrName>style.visibility</p:attrName>
                                        </p:attrNameLst>
                                      </p:cBhvr>
                                      <p:to>
                                        <p:strVal val="visible"/>
                                      </p:to>
                                    </p:set>
                                    <p:anim calcmode="lin" valueType="num">
                                      <p:cBhvr additive="base">
                                        <p:cTn id="49" dur="500" fill="hold"/>
                                        <p:tgtEl>
                                          <p:spTgt spid="66570"/>
                                        </p:tgtEl>
                                        <p:attrNameLst>
                                          <p:attrName>ppt_x</p:attrName>
                                        </p:attrNameLst>
                                      </p:cBhvr>
                                      <p:tavLst>
                                        <p:tav tm="0">
                                          <p:val>
                                            <p:strVal val="#ppt_x"/>
                                          </p:val>
                                        </p:tav>
                                        <p:tav tm="100000">
                                          <p:val>
                                            <p:strVal val="#ppt_x"/>
                                          </p:val>
                                        </p:tav>
                                      </p:tavLst>
                                    </p:anim>
                                    <p:anim calcmode="lin" valueType="num">
                                      <p:cBhvr additive="base">
                                        <p:cTn id="50" dur="500" fill="hold"/>
                                        <p:tgtEl>
                                          <p:spTgt spid="66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Параллельное и последовательное соединение проводников</a:t>
            </a:r>
            <a:endParaRPr lang="ru-RU" dirty="0"/>
          </a:p>
        </p:txBody>
      </p:sp>
      <p:sp>
        <p:nvSpPr>
          <p:cNvPr id="6" name="Содержимое 5"/>
          <p:cNvSpPr>
            <a:spLocks noGrp="1"/>
          </p:cNvSpPr>
          <p:nvPr>
            <p:ph sz="quarter" idx="2"/>
          </p:nvPr>
        </p:nvSpPr>
        <p:spPr>
          <a:xfrm>
            <a:off x="0" y="3429000"/>
            <a:ext cx="4286248" cy="3429000"/>
          </a:xfrm>
        </p:spPr>
        <p:txBody>
          <a:bodyPr>
            <a:normAutofit fontScale="92500" lnSpcReduction="20000"/>
          </a:bodyPr>
          <a:lstStyle/>
          <a:p>
            <a:r>
              <a:rPr lang="en-US" b="1" i="1" dirty="0" smtClean="0">
                <a:solidFill>
                  <a:srgbClr val="FF0000"/>
                </a:solidFill>
              </a:rPr>
              <a:t>I</a:t>
            </a:r>
            <a:r>
              <a:rPr lang="en-US" b="1" i="1" baseline="-25000" dirty="0" smtClean="0">
                <a:solidFill>
                  <a:srgbClr val="FF0000"/>
                </a:solidFill>
              </a:rPr>
              <a:t>1</a:t>
            </a:r>
            <a:r>
              <a:rPr lang="en-US" b="1" i="1" dirty="0" smtClean="0">
                <a:solidFill>
                  <a:srgbClr val="FF0000"/>
                </a:solidFill>
              </a:rPr>
              <a:t> = I</a:t>
            </a:r>
            <a:r>
              <a:rPr lang="en-US" b="1" i="1" baseline="-25000" dirty="0" smtClean="0">
                <a:solidFill>
                  <a:srgbClr val="FF0000"/>
                </a:solidFill>
              </a:rPr>
              <a:t>2</a:t>
            </a:r>
            <a:r>
              <a:rPr lang="en-US" b="1" i="1" dirty="0" smtClean="0">
                <a:solidFill>
                  <a:srgbClr val="FF0000"/>
                </a:solidFill>
              </a:rPr>
              <a:t> = I</a:t>
            </a:r>
            <a:endParaRPr lang="ru-RU" b="1" i="1" dirty="0" smtClean="0">
              <a:solidFill>
                <a:srgbClr val="FF0000"/>
              </a:solidFill>
            </a:endParaRPr>
          </a:p>
          <a:p>
            <a:r>
              <a:rPr lang="en-US" b="1" i="1" dirty="0" smtClean="0">
                <a:solidFill>
                  <a:srgbClr val="FF0000"/>
                </a:solidFill>
              </a:rPr>
              <a:t>U = U</a:t>
            </a:r>
            <a:r>
              <a:rPr lang="en-US" b="1" i="1" baseline="-25000" dirty="0" smtClean="0">
                <a:solidFill>
                  <a:srgbClr val="FF0000"/>
                </a:solidFill>
              </a:rPr>
              <a:t>1</a:t>
            </a:r>
            <a:r>
              <a:rPr lang="en-US" b="1" i="1" dirty="0" smtClean="0">
                <a:solidFill>
                  <a:srgbClr val="FF0000"/>
                </a:solidFill>
              </a:rPr>
              <a:t> + U</a:t>
            </a:r>
            <a:r>
              <a:rPr lang="en-US" b="1" i="1" baseline="-25000" dirty="0" smtClean="0">
                <a:solidFill>
                  <a:srgbClr val="FF0000"/>
                </a:solidFill>
              </a:rPr>
              <a:t>2</a:t>
            </a:r>
            <a:r>
              <a:rPr lang="en-US" b="1" i="1" dirty="0" smtClean="0">
                <a:solidFill>
                  <a:srgbClr val="FF0000"/>
                </a:solidFill>
              </a:rPr>
              <a:t> = IR</a:t>
            </a:r>
            <a:endParaRPr lang="ru-RU" b="1" i="1" dirty="0" smtClean="0">
              <a:solidFill>
                <a:srgbClr val="FF0000"/>
              </a:solidFill>
            </a:endParaRPr>
          </a:p>
          <a:p>
            <a:r>
              <a:rPr lang="en-US" b="1" i="1" dirty="0" smtClean="0">
                <a:solidFill>
                  <a:srgbClr val="FF0000"/>
                </a:solidFill>
              </a:rPr>
              <a:t>R = R</a:t>
            </a:r>
            <a:r>
              <a:rPr lang="en-US" b="1" i="1" baseline="-25000" dirty="0" smtClean="0">
                <a:solidFill>
                  <a:srgbClr val="FF0000"/>
                </a:solidFill>
              </a:rPr>
              <a:t>1</a:t>
            </a:r>
            <a:r>
              <a:rPr lang="en-US" b="1" i="1" dirty="0" smtClean="0">
                <a:solidFill>
                  <a:srgbClr val="FF0000"/>
                </a:solidFill>
              </a:rPr>
              <a:t> + R</a:t>
            </a:r>
            <a:r>
              <a:rPr lang="en-US" b="1" i="1" baseline="-25000" dirty="0" smtClean="0">
                <a:solidFill>
                  <a:srgbClr val="FF0000"/>
                </a:solidFill>
              </a:rPr>
              <a:t>2</a:t>
            </a:r>
            <a:endParaRPr lang="ru-RU" b="1" i="1" baseline="-25000" dirty="0" smtClean="0">
              <a:solidFill>
                <a:srgbClr val="FF0000"/>
              </a:solidFill>
            </a:endParaRPr>
          </a:p>
          <a:p>
            <a:r>
              <a:rPr lang="ru-RU" b="1" dirty="0" smtClean="0"/>
              <a:t>При последовательном соединении полное сопротивление цепи равно сумме сопротивлений отдельных проводников</a:t>
            </a:r>
            <a:endParaRPr lang="ru-RU" b="1" i="1" dirty="0">
              <a:solidFill>
                <a:srgbClr val="FF0000"/>
              </a:solidFill>
            </a:endParaRPr>
          </a:p>
        </p:txBody>
      </p:sp>
      <p:sp>
        <p:nvSpPr>
          <p:cNvPr id="8" name="Содержимое 7"/>
          <p:cNvSpPr>
            <a:spLocks noGrp="1"/>
          </p:cNvSpPr>
          <p:nvPr>
            <p:ph sz="quarter" idx="4"/>
          </p:nvPr>
        </p:nvSpPr>
        <p:spPr>
          <a:xfrm>
            <a:off x="4286248" y="4000504"/>
            <a:ext cx="4857752" cy="2857496"/>
          </a:xfrm>
        </p:spPr>
        <p:txBody>
          <a:bodyPr>
            <a:normAutofit fontScale="77500" lnSpcReduction="20000"/>
          </a:bodyPr>
          <a:lstStyle/>
          <a:p>
            <a:r>
              <a:rPr lang="en-US" b="1" i="1" dirty="0" smtClean="0">
                <a:solidFill>
                  <a:srgbClr val="FF0000"/>
                </a:solidFill>
              </a:rPr>
              <a:t>U</a:t>
            </a:r>
            <a:r>
              <a:rPr lang="en-US" b="1" i="1" baseline="-25000" dirty="0" smtClean="0">
                <a:solidFill>
                  <a:srgbClr val="FF0000"/>
                </a:solidFill>
              </a:rPr>
              <a:t>1</a:t>
            </a:r>
            <a:r>
              <a:rPr lang="en-US" b="1" i="1" dirty="0" smtClean="0">
                <a:solidFill>
                  <a:srgbClr val="FF0000"/>
                </a:solidFill>
              </a:rPr>
              <a:t> = U</a:t>
            </a:r>
            <a:r>
              <a:rPr lang="en-US" b="1" i="1" baseline="-25000" dirty="0" smtClean="0">
                <a:solidFill>
                  <a:srgbClr val="FF0000"/>
                </a:solidFill>
              </a:rPr>
              <a:t>2</a:t>
            </a:r>
            <a:r>
              <a:rPr lang="en-US" b="1" i="1" dirty="0" smtClean="0">
                <a:solidFill>
                  <a:srgbClr val="FF0000"/>
                </a:solidFill>
              </a:rPr>
              <a:t> = U</a:t>
            </a:r>
            <a:endParaRPr lang="ru-RU" b="1" i="1" dirty="0" smtClean="0">
              <a:solidFill>
                <a:srgbClr val="FF0000"/>
              </a:solidFill>
            </a:endParaRPr>
          </a:p>
          <a:p>
            <a:r>
              <a:rPr lang="en-US" b="1" i="1" dirty="0" smtClean="0">
                <a:solidFill>
                  <a:srgbClr val="FF0000"/>
                </a:solidFill>
              </a:rPr>
              <a:t>I = I</a:t>
            </a:r>
            <a:r>
              <a:rPr lang="en-US" b="1" i="1" baseline="-25000" dirty="0" smtClean="0">
                <a:solidFill>
                  <a:srgbClr val="FF0000"/>
                </a:solidFill>
              </a:rPr>
              <a:t>1</a:t>
            </a:r>
            <a:r>
              <a:rPr lang="en-US" b="1" i="1" dirty="0" smtClean="0">
                <a:solidFill>
                  <a:srgbClr val="FF0000"/>
                </a:solidFill>
              </a:rPr>
              <a:t> + I</a:t>
            </a:r>
            <a:r>
              <a:rPr lang="en-US" b="1" i="1" baseline="-25000" dirty="0" smtClean="0">
                <a:solidFill>
                  <a:srgbClr val="FF0000"/>
                </a:solidFill>
              </a:rPr>
              <a:t>2</a:t>
            </a:r>
            <a:endParaRPr lang="ru-RU" b="1" i="1" baseline="-25000" dirty="0" smtClean="0">
              <a:solidFill>
                <a:srgbClr val="FF0000"/>
              </a:solidFill>
            </a:endParaRPr>
          </a:p>
          <a:p>
            <a:r>
              <a:rPr lang="ru-RU" dirty="0" smtClean="0"/>
              <a:t>При параллельном соединении проводников величина, </a:t>
            </a:r>
            <a:r>
              <a:rPr lang="ru-RU" b="1" dirty="0" smtClean="0"/>
              <a:t>обратная общему сопротивлению </a:t>
            </a:r>
            <a:r>
              <a:rPr lang="ru-RU" dirty="0" smtClean="0"/>
              <a:t>цепи, равна сумме величин, обратных сопротивлениям параллельно включенных проводников.</a:t>
            </a:r>
            <a:endParaRPr lang="ru-RU" b="1" i="1" dirty="0">
              <a:solidFill>
                <a:srgbClr val="FF0000"/>
              </a:solidFill>
            </a:endParaRPr>
          </a:p>
        </p:txBody>
      </p:sp>
      <p:sp>
        <p:nvSpPr>
          <p:cNvPr id="5" name="Текст 4"/>
          <p:cNvSpPr>
            <a:spLocks noGrp="1"/>
          </p:cNvSpPr>
          <p:nvPr>
            <p:ph type="body" sz="quarter" idx="1"/>
          </p:nvPr>
        </p:nvSpPr>
        <p:spPr>
          <a:xfrm>
            <a:off x="142844" y="1571612"/>
            <a:ext cx="4572032" cy="500066"/>
          </a:xfrm>
        </p:spPr>
        <p:txBody>
          <a:bodyPr>
            <a:normAutofit/>
          </a:bodyPr>
          <a:lstStyle/>
          <a:p>
            <a:r>
              <a:rPr lang="ru-RU" dirty="0" smtClean="0"/>
              <a:t>При последовательном соединении</a:t>
            </a:r>
            <a:endParaRPr lang="ru-RU" dirty="0"/>
          </a:p>
        </p:txBody>
      </p:sp>
      <p:sp>
        <p:nvSpPr>
          <p:cNvPr id="7" name="Текст 6"/>
          <p:cNvSpPr>
            <a:spLocks noGrp="1"/>
          </p:cNvSpPr>
          <p:nvPr>
            <p:ph type="body" sz="quarter" idx="3"/>
          </p:nvPr>
        </p:nvSpPr>
        <p:spPr>
          <a:xfrm>
            <a:off x="4786314" y="1571612"/>
            <a:ext cx="4357686" cy="500066"/>
          </a:xfrm>
        </p:spPr>
        <p:txBody>
          <a:bodyPr/>
          <a:lstStyle/>
          <a:p>
            <a:pPr algn="ctr"/>
            <a:r>
              <a:rPr lang="ru-RU" dirty="0" smtClean="0"/>
              <a:t>При параллельном соединении</a:t>
            </a:r>
            <a:endParaRPr lang="ru-RU" dirty="0"/>
          </a:p>
        </p:txBody>
      </p:sp>
      <p:pic>
        <p:nvPicPr>
          <p:cNvPr id="65538" name="Picture 2" descr="C:\Program Files\Physicon\Open Physics 2.5 part 2\content\chapter1\section\paragraph9\images\1-9-1.gif"/>
          <p:cNvPicPr>
            <a:picLocks noChangeAspect="1" noChangeArrowheads="1"/>
          </p:cNvPicPr>
          <p:nvPr/>
        </p:nvPicPr>
        <p:blipFill>
          <a:blip r:embed="rId2"/>
          <a:srcRect/>
          <a:stretch>
            <a:fillRect/>
          </a:stretch>
        </p:blipFill>
        <p:spPr bwMode="auto">
          <a:xfrm>
            <a:off x="642910" y="2071678"/>
            <a:ext cx="3276600" cy="1266826"/>
          </a:xfrm>
          <a:prstGeom prst="rect">
            <a:avLst/>
          </a:prstGeom>
          <a:noFill/>
        </p:spPr>
      </p:pic>
      <p:pic>
        <p:nvPicPr>
          <p:cNvPr id="65540" name="Picture 4" descr="C:\Program Files\Physicon\Open Physics 2.5 part 2\content\chapter1\section\paragraph9\images\1-9-2.gif"/>
          <p:cNvPicPr>
            <a:picLocks noChangeAspect="1" noChangeArrowheads="1"/>
          </p:cNvPicPr>
          <p:nvPr/>
        </p:nvPicPr>
        <p:blipFill>
          <a:blip r:embed="rId3"/>
          <a:srcRect/>
          <a:stretch>
            <a:fillRect/>
          </a:stretch>
        </p:blipFill>
        <p:spPr bwMode="auto">
          <a:xfrm>
            <a:off x="5286380" y="2071678"/>
            <a:ext cx="3419475" cy="1933576"/>
          </a:xfrm>
          <a:prstGeom prst="rect">
            <a:avLst/>
          </a:prstGeom>
          <a:noFill/>
        </p:spPr>
      </p:pic>
      <p:pic>
        <p:nvPicPr>
          <p:cNvPr id="65542" name="Picture 6" descr="C:\Program Files\Physicon\Open Physics 2.5 part 2\content\javagifs\63166759392582-2.gif"/>
          <p:cNvPicPr>
            <a:picLocks noChangeAspect="1" noChangeArrowheads="1"/>
          </p:cNvPicPr>
          <p:nvPr/>
        </p:nvPicPr>
        <p:blipFill>
          <a:blip r:embed="rId4"/>
          <a:srcRect/>
          <a:stretch>
            <a:fillRect/>
          </a:stretch>
        </p:blipFill>
        <p:spPr bwMode="auto">
          <a:xfrm>
            <a:off x="7429520" y="3786190"/>
            <a:ext cx="1714480" cy="943929"/>
          </a:xfrm>
          <a:prstGeom prst="rect">
            <a:avLst/>
          </a:prstGeom>
          <a:solidFill>
            <a:srgbClr val="FFC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5542"/>
                                        </p:tgtEl>
                                        <p:attrNameLst>
                                          <p:attrName>style.visibility</p:attrName>
                                        </p:attrNameLst>
                                      </p:cBhvr>
                                      <p:to>
                                        <p:strVal val="visible"/>
                                      </p:to>
                                    </p:set>
                                    <p:anim calcmode="lin" valueType="num">
                                      <p:cBhvr additive="base">
                                        <p:cTn id="43" dur="500" fill="hold"/>
                                        <p:tgtEl>
                                          <p:spTgt spid="65542"/>
                                        </p:tgtEl>
                                        <p:attrNameLst>
                                          <p:attrName>ppt_x</p:attrName>
                                        </p:attrNameLst>
                                      </p:cBhvr>
                                      <p:tavLst>
                                        <p:tav tm="0">
                                          <p:val>
                                            <p:strVal val="#ppt_x"/>
                                          </p:val>
                                        </p:tav>
                                        <p:tav tm="100000">
                                          <p:val>
                                            <p:strVal val="#ppt_x"/>
                                          </p:val>
                                        </p:tav>
                                      </p:tavLst>
                                    </p:anim>
                                    <p:anim calcmode="lin" valueType="num">
                                      <p:cBhvr additive="base">
                                        <p:cTn id="44"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53400" cy="990600"/>
          </a:xfrm>
        </p:spPr>
        <p:txBody>
          <a:bodyPr>
            <a:normAutofit fontScale="90000"/>
          </a:bodyPr>
          <a:lstStyle/>
          <a:p>
            <a:r>
              <a:rPr lang="ru-RU" dirty="0" smtClean="0"/>
              <a:t>Работа электрического тока. Закон Джоуля–Ленца</a:t>
            </a:r>
            <a:endParaRPr lang="ru-RU" dirty="0"/>
          </a:p>
        </p:txBody>
      </p:sp>
      <p:sp>
        <p:nvSpPr>
          <p:cNvPr id="3" name="Содержимое 2"/>
          <p:cNvSpPr>
            <a:spLocks noGrp="1"/>
          </p:cNvSpPr>
          <p:nvPr>
            <p:ph sz="quarter" idx="1"/>
          </p:nvPr>
        </p:nvSpPr>
        <p:spPr>
          <a:xfrm>
            <a:off x="0" y="1500174"/>
            <a:ext cx="4500562" cy="5357826"/>
          </a:xfrm>
        </p:spPr>
        <p:txBody>
          <a:bodyPr>
            <a:normAutofit/>
          </a:bodyPr>
          <a:lstStyle/>
          <a:p>
            <a:r>
              <a:rPr lang="ru-RU" b="1" dirty="0" smtClean="0">
                <a:solidFill>
                  <a:srgbClr val="FF0000"/>
                </a:solidFill>
              </a:rPr>
              <a:t>Работа</a:t>
            </a:r>
            <a:r>
              <a:rPr lang="ru-RU" b="1" dirty="0" smtClean="0"/>
              <a:t> электрического тока</a:t>
            </a:r>
            <a:r>
              <a:rPr lang="ru-RU" b="1" dirty="0" smtClean="0">
                <a:solidFill>
                  <a:srgbClr val="FF0000"/>
                </a:solidFill>
              </a:rPr>
              <a:t>:</a:t>
            </a:r>
          </a:p>
          <a:p>
            <a:pPr algn="ctr"/>
            <a:r>
              <a:rPr lang="el-GR" b="1" i="1" dirty="0" smtClean="0">
                <a:solidFill>
                  <a:srgbClr val="FF0000"/>
                </a:solidFill>
              </a:rPr>
              <a:t>Δ</a:t>
            </a:r>
            <a:r>
              <a:rPr lang="en-US" b="1" i="1" dirty="0" smtClean="0">
                <a:solidFill>
                  <a:srgbClr val="FF0000"/>
                </a:solidFill>
              </a:rPr>
              <a:t>A = UI</a:t>
            </a:r>
            <a:r>
              <a:rPr lang="el-GR" b="1" i="1" dirty="0" smtClean="0">
                <a:solidFill>
                  <a:srgbClr val="FF0000"/>
                </a:solidFill>
              </a:rPr>
              <a:t>Δ</a:t>
            </a:r>
            <a:r>
              <a:rPr lang="en-US" b="1" i="1" dirty="0" smtClean="0">
                <a:solidFill>
                  <a:srgbClr val="FF0000"/>
                </a:solidFill>
              </a:rPr>
              <a:t>t</a:t>
            </a:r>
            <a:endParaRPr lang="ru-RU" b="1" i="1" dirty="0" smtClean="0">
              <a:solidFill>
                <a:srgbClr val="FF0000"/>
              </a:solidFill>
            </a:endParaRPr>
          </a:p>
          <a:p>
            <a:r>
              <a:rPr lang="ru-RU" b="1" dirty="0" smtClean="0">
                <a:solidFill>
                  <a:srgbClr val="FF0000"/>
                </a:solidFill>
              </a:rPr>
              <a:t>Закон Джоуля–Ленца</a:t>
            </a:r>
            <a:r>
              <a:rPr lang="ru-RU" dirty="0" smtClean="0"/>
              <a:t>: </a:t>
            </a:r>
          </a:p>
          <a:p>
            <a:pPr algn="ctr"/>
            <a:r>
              <a:rPr lang="el-GR" b="1" i="1" dirty="0" smtClean="0">
                <a:solidFill>
                  <a:srgbClr val="FF0000"/>
                </a:solidFill>
              </a:rPr>
              <a:t>Δ</a:t>
            </a:r>
            <a:r>
              <a:rPr lang="en-US" b="1" i="1" dirty="0" smtClean="0">
                <a:solidFill>
                  <a:srgbClr val="FF0000"/>
                </a:solidFill>
              </a:rPr>
              <a:t>Q = </a:t>
            </a:r>
            <a:r>
              <a:rPr lang="el-GR" b="1" i="1" dirty="0" smtClean="0">
                <a:solidFill>
                  <a:srgbClr val="FF0000"/>
                </a:solidFill>
              </a:rPr>
              <a:t>Δ</a:t>
            </a:r>
            <a:r>
              <a:rPr lang="en-US" b="1" i="1" dirty="0" smtClean="0">
                <a:solidFill>
                  <a:srgbClr val="FF0000"/>
                </a:solidFill>
              </a:rPr>
              <a:t>A = RI</a:t>
            </a:r>
            <a:r>
              <a:rPr lang="en-US" b="1" i="1" baseline="30000" dirty="0" smtClean="0">
                <a:solidFill>
                  <a:srgbClr val="FF0000"/>
                </a:solidFill>
              </a:rPr>
              <a:t>2</a:t>
            </a:r>
            <a:r>
              <a:rPr lang="el-GR" b="1" i="1" dirty="0" smtClean="0">
                <a:solidFill>
                  <a:srgbClr val="FF0000"/>
                </a:solidFill>
              </a:rPr>
              <a:t>Δ</a:t>
            </a:r>
            <a:r>
              <a:rPr lang="en-US" b="1" i="1" dirty="0" smtClean="0">
                <a:solidFill>
                  <a:srgbClr val="FF0000"/>
                </a:solidFill>
              </a:rPr>
              <a:t>t</a:t>
            </a:r>
            <a:endParaRPr lang="ru-RU" b="1" i="1" dirty="0" smtClean="0">
              <a:solidFill>
                <a:srgbClr val="FF0000"/>
              </a:solidFill>
            </a:endParaRPr>
          </a:p>
          <a:p>
            <a:endParaRPr lang="ru-RU" b="1" i="1" dirty="0">
              <a:solidFill>
                <a:srgbClr val="FF0000"/>
              </a:solidFill>
            </a:endParaRPr>
          </a:p>
        </p:txBody>
      </p:sp>
      <p:pic>
        <p:nvPicPr>
          <p:cNvPr id="64523" name="Picture 11"/>
          <p:cNvPicPr>
            <a:picLocks noChangeAspect="1" noChangeArrowheads="1"/>
          </p:cNvPicPr>
          <p:nvPr/>
        </p:nvPicPr>
        <p:blipFill>
          <a:blip r:embed="rId2"/>
          <a:srcRect/>
          <a:stretch>
            <a:fillRect/>
          </a:stretch>
        </p:blipFill>
        <p:spPr bwMode="auto">
          <a:xfrm>
            <a:off x="4500562" y="714356"/>
            <a:ext cx="4643438" cy="59564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523"/>
                                        </p:tgtEl>
                                        <p:attrNameLst>
                                          <p:attrName>style.visibility</p:attrName>
                                        </p:attrNameLst>
                                      </p:cBhvr>
                                      <p:to>
                                        <p:strVal val="visible"/>
                                      </p:to>
                                    </p:set>
                                    <p:anim calcmode="lin" valueType="num">
                                      <p:cBhvr additive="base">
                                        <p:cTn id="31" dur="500" fill="hold"/>
                                        <p:tgtEl>
                                          <p:spTgt spid="64523"/>
                                        </p:tgtEl>
                                        <p:attrNameLst>
                                          <p:attrName>ppt_x</p:attrName>
                                        </p:attrNameLst>
                                      </p:cBhvr>
                                      <p:tavLst>
                                        <p:tav tm="0">
                                          <p:val>
                                            <p:strVal val="#ppt_x"/>
                                          </p:val>
                                        </p:tav>
                                        <p:tav tm="100000">
                                          <p:val>
                                            <p:strVal val="#ppt_x"/>
                                          </p:val>
                                        </p:tav>
                                      </p:tavLst>
                                    </p:anim>
                                    <p:anim calcmode="lin" valueType="num">
                                      <p:cBhvr additive="base">
                                        <p:cTn id="32" dur="500" fill="hold"/>
                                        <p:tgtEl>
                                          <p:spTgt spid="64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1696</TotalTime>
  <Words>2867</Words>
  <Application>Microsoft Office PowerPoint</Application>
  <PresentationFormat>Экран (4:3)</PresentationFormat>
  <Paragraphs>335</Paragraphs>
  <Slides>58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58</vt:i4>
      </vt:variant>
    </vt:vector>
  </HeadingPairs>
  <TitlesOfParts>
    <vt:vector size="60" baseType="lpstr">
      <vt:lpstr>Обычная</vt:lpstr>
      <vt:lpstr>Picture</vt:lpstr>
      <vt:lpstr> ЗАКОНЫ ПОСТОЯННОГО ТОКА   Подготовка к ЕГЭ</vt:lpstr>
      <vt:lpstr>Цель: повторение основных понятий, законов и формул  ЗАКОНОВ ПОСТОЯННОГО ТОКА  в соответствии с кодификатором ЕГЭ.</vt:lpstr>
      <vt:lpstr>Электрический ток. Сила тока, напряжение, электрическое сопротивление.</vt:lpstr>
      <vt:lpstr>Электрический ток. Сила тока, напряжение, электрическое сопротивление.</vt:lpstr>
      <vt:lpstr>Закон Ома для участка цепи</vt:lpstr>
      <vt:lpstr>Электродвижущая сила</vt:lpstr>
      <vt:lpstr>Закон Ома для полной электрической цепи</vt:lpstr>
      <vt:lpstr>Параллельное и последовательное соединение проводников</vt:lpstr>
      <vt:lpstr>Работа электрического тока. Закон Джоуля–Ленца</vt:lpstr>
      <vt:lpstr>Мощность электрического тока</vt:lpstr>
      <vt:lpstr>Носители электрического заряда в различных средах </vt:lpstr>
      <vt:lpstr>Электрический ток в металлах:</vt:lpstr>
      <vt:lpstr>Электрический ток в вакууме</vt:lpstr>
      <vt:lpstr>Электрический ток в полупроводниках</vt:lpstr>
      <vt:lpstr>Выводы:</vt:lpstr>
      <vt:lpstr>Образование электронно-дырочной пары  </vt:lpstr>
      <vt:lpstr>Электронная и дырочная проводимости.</vt:lpstr>
      <vt:lpstr>Электронно-дырочный переход. </vt:lpstr>
      <vt:lpstr>Ток в прямом направлении</vt:lpstr>
      <vt:lpstr>Ток в обратном направлении</vt:lpstr>
      <vt:lpstr>Транзистор</vt:lpstr>
      <vt:lpstr>Электрический ток в жидкостях</vt:lpstr>
      <vt:lpstr>Явление электролиза - это выделение на электродах веществ, входящих в электролиты; </vt:lpstr>
      <vt:lpstr>Вывод:</vt:lpstr>
      <vt:lpstr>Рассмотрим задачи: </vt:lpstr>
      <vt:lpstr>ГИА 2008 г. 10. Сопротивление каждого резистора на участке цепи, изображенном на рисунке, равно 3 Ом. Найдите общее сопротивление участка. </vt:lpstr>
      <vt:lpstr>ГИА 2008 г. 13. При ремонте электроплитки ее спираль укоротили в 2 раза. Как изменилась мощность электроплитки? </vt:lpstr>
      <vt:lpstr>ГИА 2008 г. 15 Необходимо экспериментально проверить, зависит ли электрическое сопротивление круглого угольного стержня от его диаметра. Какие стержни нужно использовать для такой проверки? </vt:lpstr>
      <vt:lpstr>ГИА 2008 г. 21 Сопротивление нагревательного элемента электрического чайника 20 Ом. Определите мощность тока, проходящего через нагревательный элемент при напряжении 220 В.</vt:lpstr>
      <vt:lpstr>(ГИА 2009 г.) 10.  Чему равно общее сопротивление участка цепи, изображенного на рисунке, если R1 = 1 Ом, R2 = 10 Ом, R3 = 10 Ом, R4 = 5 Ом? </vt:lpstr>
      <vt:lpstr>ГИА 2009 г. 24 Две спирали электроплитки сопротивлением по 10 Ом каждая соединены последовательно и включены в сеть с напряжением 220 В. Через какое время на этой плитке закипит вода массой 1 кг, если ее начальная температура составляла 20°С, а КПД процесса 80%? (Полезной считается энергия, необходимая для нагревания воды.) </vt:lpstr>
      <vt:lpstr>(ГИА 2010 г.) 10. В электрической цепи (см. рисунок) вольтметр V1 показывает напряжение 2 В, вольтметр V2 – напряжение 0,5 В. Напряжение на лампе равно</vt:lpstr>
      <vt:lpstr>(ГИА 2010 г.) 15. Ученик проводил опыты с двумя разными резисторами, измеряя значения силы тока, проходящего через них при разных напряжениях на резисторах, и результаты заносил в таблицу.</vt:lpstr>
      <vt:lpstr>(ЕГЭ 2001 г.) А22. Среднее время разрядов молнии равно 0,002 с. Сила тока в канале молнии около 2.104 А. Какой заряд проходит по каналу молнии?</vt:lpstr>
      <vt:lpstr>(ЕГЭ 2001 г., Демо) А19. Спираль электрической плитки нагревается при прохождении через нее электрического тока. С каким из приведенных ниже утверждений вы согласны?</vt:lpstr>
      <vt:lpstr>(ЕГЭ 2001 г., Демо) 19. Исследуя зависимость силы тока от напряжения на концах резистора, ученик получил изображенный на рисунке график. По этому графику он рассчитал значение сопротивления резистора, которое оказалось равным . . .</vt:lpstr>
      <vt:lpstr>(ЕГЭ 2001 г., Демо) 20. Гальванический элемент с   ЭДС    1,6 В     и внутренним сопротивлением  0,3 Ом  замкнут проводником с сопротивлением  3,7 Ом. Сила тока в цепи равна…</vt:lpstr>
      <vt:lpstr>(ЕГЭ 2002 г., Демо) А16. В каких из перечисленных ниже технических устройствах использованы достижения в области физики полупроводников? А. солнечная батарея   Б. компьютер  В. радиоприемники</vt:lpstr>
      <vt:lpstr>(ЕГЭ 2002 г., Демо) А32. . В электрической цепи, изображенной на рисунке, ползунок реостата перемещают вправо. Как изменились при этом показания  вольтметра и амперметра?</vt:lpstr>
      <vt:lpstr>2002 г. А18 (КИМ). Сопротивление резистора увеличили в 2 раза, а приложенное к нему напряжение уменьшили в 2 раза. Как изменилась сила тока, протекающего через резистор? </vt:lpstr>
      <vt:lpstr>2002 г. А19 (КИМ). В четырехвалентный кремний добавили в первый раз трехвалентный индий, а во второй раз пятивалентный фосфор. Каким типом проводимости в основном будет обладать полупроводник в каждом случае?</vt:lpstr>
      <vt:lpstr>(ЕГЭ 2003 г., КИМ) А16. Если площадь поперечного сечения однородного цилиндрического проводника и электрическое напряжение на его концах увеличатся в 2 раза, то сила тока, протекающая по нему.</vt:lpstr>
      <vt:lpstr>(ЕГЭ 2003 г., КИМ) А17. Как изменится мощность, потребляемая электрической лампой, если, не изменяя её электрическое сопротивление, уменьшить напряжение на ней в 3 раза?</vt:lpstr>
      <vt:lpstr>(ЕГЭ 2004 г., демо) А12. При увеличении напряжения U на участке электрической цепи сила тока I в цепи изменяется в соответствии с графиком (см. рисунок). Электрическое сопротивление на этом участке цепи равно</vt:lpstr>
      <vt:lpstr>(ЕГЭ 2004 г., демо) А13. При силе тока в электрической цепи 0,3 А сопротивление лампы равно 10 Ом. Мощность электрического тока, выделяющаяся на нити лампы, равна </vt:lpstr>
      <vt:lpstr>(ЕГЭ 2005 г., ДЕМО) А16. Сопротивление между точками А и В участка электрической цепи, представленной на рисунке, равно</vt:lpstr>
      <vt:lpstr>(ЕГЭ 2005 г., ДЕМО) А17. К источнику тока с  ЭДС = 6 В  подключили реостат. На рисунке показан график изменения силы тока в реостате в зависимости от его сопротивления. Чему равно внутреннее сопротивление источника тока?</vt:lpstr>
      <vt:lpstr>(ЕГЭ 2006 г., ДЕМО) А16. На рисунке изображен график зависимости силы тока в проводнике от напряжения на его концах. Чему равно сопротивление проводника?</vt:lpstr>
      <vt:lpstr>(ЕГЭ 2006 г., ДЕМО) А17. Какими носителями электрического заряда создается ток в водном растворе соли?</vt:lpstr>
      <vt:lpstr>(ЕГЭ 2006 г., ДЕМО) А28. К источнику тока с внутренним сопротивлением 0,5 Ом подключили реостат. На рисунке показан график зависимости силы тока в реостате от его сопротивления. Чему равна ЭДС источника тока?</vt:lpstr>
      <vt:lpstr>(ЕГЭ 2007 г., ДЕМО) А18. Через участок цепи (см. рисунок) течет постоянный ток I = 10 А. Какую силу тока показывает амперметр? Сопротивлением амперметра пренебречь.</vt:lpstr>
      <vt:lpstr>(ЕГЭ 2007 г., ДЕМО) А19. В электронагревателе, через который течет постоянный ток, за время t выделяется количество теплоты Q. Если сопротивление нагревателя и время t увеличить вдвое, не изменяя силу тока, то количество выделившейся теплоты будет равно</vt:lpstr>
      <vt:lpstr>(ЕГЭ 2008 г., ДЕМО) А18. В участке цепи, изображенном на рисунке, сопротивление каждого из резисторов равно 2 Ом. Полное сопротивление участка равно </vt:lpstr>
      <vt:lpstr>(ЕГЭ 2008 г., ДЕМО) А19. На рисунке показан график зависимости силы тока в лампе накаливания от напряжения на ее клеммах. При напряжении 30 В мощность тока в лампе равна </vt:lpstr>
      <vt:lpstr>(ЕГЭ 2009 г., ДЕМО) А14. Каким будет сопротивление участка цепи (см. рисунок), если ключ К замкнуть? (Каждый из резисторов имеет сопротивление R.) </vt:lpstr>
      <vt:lpstr>(ЕГЭ 2009 г., ДЕМО) А19. На входе в электрическую цепь квартиры стоит предохранитель, размыкающий цепь при силе тока 10 А. Подаваемое в цепь напряжение равно 110 В. Какое максимальное число электрических чайников, мощность каждого из которых равна 400 Вт, можно одновременно включить в квартире? </vt:lpstr>
      <vt:lpstr>(ЕГЭ 2010 г., ДЕМО) А14. На фотографии – электрическая цепь. Показания включенного в цепь амперметра даны в амперах. </vt:lpstr>
      <vt:lpstr>Используемая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г. А26 (ЕГЭ). Скорость автомобиля массой 500 кг изменяется в соответствии с графиком, приведенным на рисунке. Определите равнодействующую силу в момент времени t  = 3 с.</dc:title>
  <cp:lastModifiedBy>Андрей Дмитриевич</cp:lastModifiedBy>
  <cp:revision>149</cp:revision>
  <dcterms:modified xsi:type="dcterms:W3CDTF">2016-09-05T09:01:55Z</dcterms:modified>
</cp:coreProperties>
</file>